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70" r:id="rId4"/>
    <p:sldId id="269" r:id="rId5"/>
    <p:sldId id="267" r:id="rId6"/>
    <p:sldId id="271" r:id="rId7"/>
    <p:sldId id="274" r:id="rId8"/>
    <p:sldId id="272" r:id="rId9"/>
    <p:sldId id="258" r:id="rId10"/>
    <p:sldId id="275" r:id="rId11"/>
    <p:sldId id="259" r:id="rId12"/>
    <p:sldId id="264" r:id="rId13"/>
    <p:sldId id="260" r:id="rId14"/>
    <p:sldId id="261" r:id="rId15"/>
    <p:sldId id="265" r:id="rId16"/>
    <p:sldId id="262" r:id="rId17"/>
    <p:sldId id="263" r:id="rId18"/>
    <p:sldId id="276" r:id="rId19"/>
    <p:sldId id="277" r:id="rId20"/>
    <p:sldId id="266" r:id="rId21"/>
    <p:sldId id="27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9" autoAdjust="0"/>
    <p:restoredTop sz="94660"/>
  </p:normalViewPr>
  <p:slideViewPr>
    <p:cSldViewPr>
      <p:cViewPr>
        <p:scale>
          <a:sx n="66" d="100"/>
          <a:sy n="66" d="100"/>
        </p:scale>
        <p:origin x="-1771" y="-81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574519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E4BE41F2-71FC-4584-A6EB-677F8E3E204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39151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FFC8CCA-E335-4FC7-9F4F-983600B61F0B}" type="datetimeFigureOut">
              <a:rPr lang="it-IT" smtClean="0"/>
              <a:pPr/>
              <a:t>29/04/2017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8B5-6F15-4308-8E24-7A5ED013DC74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259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‹nr.›</a:t>
            </a:fld>
            <a:endParaRPr lang="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‹nr.›</a:t>
            </a:fld>
            <a:endParaRPr lang="it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35174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4000" dirty="0" smtClean="0">
                <a:solidFill>
                  <a:srgbClr val="002060"/>
                </a:solidFill>
              </a:rPr>
              <a:t>EEU Business </a:t>
            </a:r>
            <a:r>
              <a:rPr lang="it" sz="4000" dirty="0">
                <a:solidFill>
                  <a:srgbClr val="002060"/>
                </a:solidFill>
              </a:rPr>
              <a:t>P</a:t>
            </a:r>
            <a:r>
              <a:rPr lang="it" sz="4000" dirty="0" smtClean="0">
                <a:solidFill>
                  <a:srgbClr val="002060"/>
                </a:solidFill>
              </a:rPr>
              <a:t>lan</a:t>
            </a:r>
            <a:endParaRPr lang="it" sz="4000" dirty="0">
              <a:solidFill>
                <a:srgbClr val="002060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003286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dirty="0" smtClean="0">
                <a:solidFill>
                  <a:srgbClr val="002060"/>
                </a:solidFill>
              </a:rPr>
              <a:t>An Appraisal &amp; 2017-2018 Budget Proposal</a:t>
            </a:r>
            <a:endParaRPr lang="it" dirty="0">
              <a:solidFill>
                <a:srgbClr val="00206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55776" y="843558"/>
            <a:ext cx="397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UEMS Assembly -  KEPKIPA, April 28-29,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051720" y="1923678"/>
            <a:ext cx="6780580" cy="2645196"/>
          </a:xfrm>
        </p:spPr>
        <p:txBody>
          <a:bodyPr/>
          <a:lstStyle/>
          <a:p>
            <a:r>
              <a:rPr lang="it" sz="3200" b="1" dirty="0" smtClean="0">
                <a:solidFill>
                  <a:srgbClr val="002060"/>
                </a:solidFill>
              </a:rPr>
              <a:t>What could we do?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15964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27584" y="339502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 b="1" dirty="0">
                <a:solidFill>
                  <a:srgbClr val="002060"/>
                </a:solidFill>
              </a:rPr>
              <a:t>Operating </a:t>
            </a:r>
            <a:r>
              <a:rPr lang="it" sz="3000" b="1" dirty="0" smtClean="0">
                <a:solidFill>
                  <a:srgbClr val="002060"/>
                </a:solidFill>
              </a:rPr>
              <a:t>plan</a:t>
            </a:r>
            <a:endParaRPr lang="it" sz="3000" b="1" dirty="0">
              <a:solidFill>
                <a:srgbClr val="002060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27584" y="1131590"/>
            <a:ext cx="7416824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>
                <a:solidFill>
                  <a:schemeClr val="dk1"/>
                </a:solidFill>
              </a:rPr>
              <a:t>EEU Association </a:t>
            </a:r>
            <a:r>
              <a:rPr lang="it" sz="2400" dirty="0" smtClean="0">
                <a:solidFill>
                  <a:schemeClr val="dk1"/>
                </a:solidFill>
              </a:rPr>
              <a:t>Act modified </a:t>
            </a:r>
            <a:r>
              <a:rPr lang="it" sz="2400" dirty="0">
                <a:solidFill>
                  <a:schemeClr val="dk1"/>
                </a:solidFill>
              </a:rPr>
              <a:t>and </a:t>
            </a:r>
            <a:r>
              <a:rPr lang="it" sz="2400" dirty="0" smtClean="0">
                <a:solidFill>
                  <a:schemeClr val="dk1"/>
                </a:solidFill>
              </a:rPr>
              <a:t>co-signed </a:t>
            </a:r>
            <a:r>
              <a:rPr lang="it" sz="2400" dirty="0">
                <a:solidFill>
                  <a:schemeClr val="dk1"/>
                </a:solidFill>
              </a:rPr>
              <a:t>by ESE </a:t>
            </a:r>
            <a:r>
              <a:rPr lang="it" sz="2400" dirty="0" smtClean="0">
                <a:solidFill>
                  <a:schemeClr val="dk1"/>
                </a:solidFill>
              </a:rPr>
              <a:t>?</a:t>
            </a:r>
          </a:p>
          <a:p>
            <a:pPr marL="285750" lvl="0" indent="-285750"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Equal </a:t>
            </a:r>
            <a:r>
              <a:rPr lang="it" sz="2400" dirty="0">
                <a:solidFill>
                  <a:schemeClr val="dk1"/>
                </a:solidFill>
              </a:rPr>
              <a:t>number of UEMS and </a:t>
            </a:r>
            <a:r>
              <a:rPr lang="it" sz="2400" dirty="0" smtClean="0">
                <a:solidFill>
                  <a:schemeClr val="dk1"/>
                </a:solidFill>
              </a:rPr>
              <a:t>ESE members in the Board ?</a:t>
            </a:r>
          </a:p>
          <a:p>
            <a:pPr marL="285750" lvl="0" indent="-285750"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As an alternative: formal cooperation with the National Endocrine Societies ?</a:t>
            </a:r>
          </a:p>
          <a:p>
            <a:pPr marL="285750" lvl="0" indent="-285750"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New EEU statute shold be registered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endParaRPr sz="24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755576" y="267494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 b="1" dirty="0">
                <a:solidFill>
                  <a:srgbClr val="002060"/>
                </a:solidFill>
              </a:rPr>
              <a:t>Operating </a:t>
            </a:r>
            <a:r>
              <a:rPr lang="it" sz="3000" b="1" dirty="0" smtClean="0">
                <a:solidFill>
                  <a:srgbClr val="002060"/>
                </a:solidFill>
              </a:rPr>
              <a:t>plan: Options</a:t>
            </a:r>
            <a:endParaRPr lang="it" sz="3000" b="1" dirty="0">
              <a:solidFill>
                <a:srgbClr val="002060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27584" y="771550"/>
            <a:ext cx="7416824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it" sz="2000" b="1" dirty="0" smtClean="0">
                <a:solidFill>
                  <a:schemeClr val="dk1"/>
                </a:solidFill>
              </a:rPr>
              <a:t>2018 Website </a:t>
            </a:r>
            <a:r>
              <a:rPr lang="it" sz="2000" b="1" dirty="0">
                <a:solidFill>
                  <a:schemeClr val="dk1"/>
                </a:solidFill>
              </a:rPr>
              <a:t>maintenance </a:t>
            </a:r>
            <a:r>
              <a:rPr lang="it" sz="2000" b="1" dirty="0" smtClean="0">
                <a:solidFill>
                  <a:schemeClr val="dk1"/>
                </a:solidFill>
              </a:rPr>
              <a:t>&amp; </a:t>
            </a:r>
            <a:r>
              <a:rPr lang="it" sz="2000" b="1" dirty="0">
                <a:solidFill>
                  <a:schemeClr val="dk1"/>
                </a:solidFill>
              </a:rPr>
              <a:t>U</a:t>
            </a:r>
            <a:r>
              <a:rPr lang="it" sz="2000" b="1" dirty="0" smtClean="0">
                <a:solidFill>
                  <a:schemeClr val="dk1"/>
                </a:solidFill>
              </a:rPr>
              <a:t>pdate</a:t>
            </a:r>
            <a:endParaRPr lang="it" sz="2000" b="1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it" sz="2000" dirty="0">
                <a:solidFill>
                  <a:schemeClr val="dk1"/>
                </a:solidFill>
              </a:rPr>
              <a:t>20 </a:t>
            </a:r>
            <a:r>
              <a:rPr lang="it" sz="2000" dirty="0" smtClean="0">
                <a:solidFill>
                  <a:schemeClr val="dk1"/>
                </a:solidFill>
              </a:rPr>
              <a:t>courses/year (various areas)</a:t>
            </a:r>
            <a:endParaRPr lang="it" sz="2000" dirty="0">
              <a:solidFill>
                <a:schemeClr val="dk1"/>
              </a:solidFill>
            </a:endParaRPr>
          </a:p>
          <a:p>
            <a:pPr marL="457200" lvl="0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it" sz="2000" dirty="0">
                <a:solidFill>
                  <a:schemeClr val="dk1"/>
                </a:solidFill>
              </a:rPr>
              <a:t>Authors</a:t>
            </a:r>
          </a:p>
          <a:p>
            <a:pPr marL="457200" lvl="0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it" sz="2000" dirty="0" smtClean="0">
                <a:solidFill>
                  <a:schemeClr val="dk1"/>
                </a:solidFill>
              </a:rPr>
              <a:t>Reviewers </a:t>
            </a:r>
            <a:endParaRPr lang="it" sz="2000" dirty="0">
              <a:solidFill>
                <a:schemeClr val="dk1"/>
              </a:solidFill>
            </a:endParaRPr>
          </a:p>
          <a:p>
            <a:pPr marL="457200" lvl="0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it" sz="2000" dirty="0" smtClean="0">
                <a:solidFill>
                  <a:schemeClr val="dk1"/>
                </a:solidFill>
              </a:rPr>
              <a:t>Editorial secretariat</a:t>
            </a:r>
            <a:endParaRPr lang="it" sz="2000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it" dirty="0">
                <a:solidFill>
                  <a:schemeClr val="dk1"/>
                </a:solidFill>
              </a:rPr>
              <a:t>Backup Company (beside Lynx, able to cooperate with Lynx and to work on the same </a:t>
            </a:r>
            <a:r>
              <a:rPr lang="it" dirty="0" smtClean="0">
                <a:solidFill>
                  <a:schemeClr val="dk1"/>
                </a:solidFill>
              </a:rPr>
              <a:t>website)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it" dirty="0" smtClean="0">
                <a:solidFill>
                  <a:schemeClr val="dk1"/>
                </a:solidFill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it" dirty="0" smtClean="0">
                <a:solidFill>
                  <a:schemeClr val="dk1"/>
                </a:solidFill>
              </a:rPr>
              <a:t>The </a:t>
            </a:r>
            <a:r>
              <a:rPr lang="it" dirty="0">
                <a:solidFill>
                  <a:schemeClr val="dk1"/>
                </a:solidFill>
              </a:rPr>
              <a:t>Company </a:t>
            </a:r>
            <a:r>
              <a:rPr lang="it" dirty="0" smtClean="0">
                <a:solidFill>
                  <a:schemeClr val="dk1"/>
                </a:solidFill>
              </a:rPr>
              <a:t>should be </a:t>
            </a:r>
            <a:r>
              <a:rPr lang="it" dirty="0">
                <a:solidFill>
                  <a:schemeClr val="dk1"/>
                </a:solidFill>
              </a:rPr>
              <a:t>ready to backup Lynx whenever </a:t>
            </a:r>
            <a:r>
              <a:rPr lang="it" dirty="0" smtClean="0">
                <a:solidFill>
                  <a:schemeClr val="dk1"/>
                </a:solidFill>
              </a:rPr>
              <a:t>necessary. Costs could be decreased.</a:t>
            </a:r>
            <a:endParaRPr lang="it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2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it" sz="2500" b="1" dirty="0">
                <a:solidFill>
                  <a:srgbClr val="002060"/>
                </a:solidFill>
              </a:rPr>
              <a:t>Communication and Promotion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23528" y="1275606"/>
            <a:ext cx="8136904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7894"/>
              <a:buFont typeface="Arial" panose="020B0604020202020204" pitchFamily="34" charset="0"/>
              <a:buChar char="•"/>
            </a:pPr>
            <a:r>
              <a:rPr lang="it" sz="1900" dirty="0" smtClean="0">
                <a:solidFill>
                  <a:schemeClr val="dk1"/>
                </a:solidFill>
              </a:rPr>
              <a:t>Newsletter/mailing list </a:t>
            </a:r>
            <a:r>
              <a:rPr lang="it" sz="1900" dirty="0">
                <a:solidFill>
                  <a:schemeClr val="dk1"/>
                </a:solidFill>
              </a:rPr>
              <a:t>by ESE to promote </a:t>
            </a:r>
            <a:r>
              <a:rPr lang="it" sz="1900" dirty="0" smtClean="0">
                <a:solidFill>
                  <a:schemeClr val="dk1"/>
                </a:solidFill>
              </a:rPr>
              <a:t>courses, or</a:t>
            </a:r>
            <a:endParaRPr lang="it" sz="1900" dirty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900" dirty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7894"/>
              <a:buFont typeface="Arial" panose="020B0604020202020204" pitchFamily="34" charset="0"/>
              <a:buChar char="•"/>
            </a:pPr>
            <a:r>
              <a:rPr lang="it" sz="1900" dirty="0">
                <a:solidFill>
                  <a:schemeClr val="dk1"/>
                </a:solidFill>
              </a:rPr>
              <a:t>Link and newsletter by National </a:t>
            </a:r>
            <a:r>
              <a:rPr lang="it" sz="1900" dirty="0" smtClean="0">
                <a:solidFill>
                  <a:schemeClr val="dk1"/>
                </a:solidFill>
              </a:rPr>
              <a:t>Endocrine  Societies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7894"/>
              <a:buFont typeface="Arial" panose="020B0604020202020204" pitchFamily="34" charset="0"/>
              <a:buChar char="•"/>
            </a:pPr>
            <a:r>
              <a:rPr lang="it" sz="1900" dirty="0" smtClean="0">
                <a:solidFill>
                  <a:schemeClr val="dk1"/>
                </a:solidFill>
              </a:rPr>
              <a:t>Coupon code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7894"/>
              <a:buFont typeface="Arial" panose="020B0604020202020204" pitchFamily="34" charset="0"/>
              <a:buChar char="•"/>
            </a:pPr>
            <a:endParaRPr lang="it" sz="1900" dirty="0" smtClean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7894"/>
              <a:buFont typeface="Arial" panose="020B0604020202020204" pitchFamily="34" charset="0"/>
              <a:buChar char="•"/>
            </a:pPr>
            <a:r>
              <a:rPr lang="it" sz="1900" dirty="0" smtClean="0">
                <a:solidFill>
                  <a:schemeClr val="dk1"/>
                </a:solidFill>
              </a:rPr>
              <a:t>Registration may </a:t>
            </a:r>
            <a:r>
              <a:rPr lang="it" sz="1900" dirty="0">
                <a:solidFill>
                  <a:schemeClr val="dk1"/>
                </a:solidFill>
              </a:rPr>
              <a:t>ensure a microrevenue for the National </a:t>
            </a:r>
            <a:r>
              <a:rPr lang="it" sz="1900" dirty="0" smtClean="0">
                <a:solidFill>
                  <a:schemeClr val="dk1"/>
                </a:solidFill>
              </a:rPr>
              <a:t>Societies (e.g. 0.2 – 2 euro/registration </a:t>
            </a:r>
            <a:r>
              <a:rPr lang="it" sz="1900" dirty="0">
                <a:solidFill>
                  <a:schemeClr val="dk1"/>
                </a:solidFill>
              </a:rPr>
              <a:t>through coupon every </a:t>
            </a:r>
            <a:r>
              <a:rPr lang="it" sz="1900" dirty="0" smtClean="0">
                <a:solidFill>
                  <a:schemeClr val="dk1"/>
                </a:solidFill>
              </a:rPr>
              <a:t>year)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3192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it" sz="2600" b="1" dirty="0">
                <a:solidFill>
                  <a:srgbClr val="002060"/>
                </a:solidFill>
              </a:rPr>
              <a:t>Economic </a:t>
            </a:r>
            <a:r>
              <a:rPr lang="it" sz="2600" b="1" dirty="0" smtClean="0">
                <a:solidFill>
                  <a:srgbClr val="002060"/>
                </a:solidFill>
              </a:rPr>
              <a:t>plan/year</a:t>
            </a:r>
            <a:endParaRPr lang="it" sz="2600" b="1" dirty="0">
              <a:solidFill>
                <a:srgbClr val="002060"/>
              </a:solidFill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539552" y="1203598"/>
            <a:ext cx="7848872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000" dirty="0">
                <a:solidFill>
                  <a:schemeClr val="dk1"/>
                </a:solidFill>
              </a:rPr>
              <a:t>Website maintenance: 5000 euro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000" dirty="0">
                <a:solidFill>
                  <a:schemeClr val="dk1"/>
                </a:solidFill>
              </a:rPr>
              <a:t>20 courses per year</a:t>
            </a:r>
          </a:p>
          <a:p>
            <a:pPr marL="457200" lvl="0" indent="-323850">
              <a:spcAft>
                <a:spcPts val="0"/>
              </a:spcAft>
              <a:buClr>
                <a:schemeClr val="dk1"/>
              </a:buClr>
              <a:buChar char="-"/>
            </a:pPr>
            <a:r>
              <a:rPr lang="it" sz="2000" dirty="0" smtClean="0">
                <a:solidFill>
                  <a:schemeClr val="dk1"/>
                </a:solidFill>
              </a:rPr>
              <a:t>Authors: </a:t>
            </a:r>
            <a:r>
              <a:rPr lang="it" sz="2000" dirty="0">
                <a:solidFill>
                  <a:schemeClr val="dk1"/>
                </a:solidFill>
              </a:rPr>
              <a:t>self explanatory ppt </a:t>
            </a:r>
            <a:r>
              <a:rPr lang="it" sz="2000" dirty="0" smtClean="0">
                <a:solidFill>
                  <a:schemeClr val="dk1"/>
                </a:solidFill>
              </a:rPr>
              <a:t>course plus background and Q&amp;A                                           reward: free </a:t>
            </a:r>
            <a:r>
              <a:rPr lang="it" sz="2000" dirty="0">
                <a:solidFill>
                  <a:schemeClr val="dk1"/>
                </a:solidFill>
              </a:rPr>
              <a:t>ESE subscription </a:t>
            </a:r>
            <a:r>
              <a:rPr lang="it" sz="2000" dirty="0" smtClean="0">
                <a:solidFill>
                  <a:schemeClr val="dk1"/>
                </a:solidFill>
              </a:rPr>
              <a:t>for </a:t>
            </a:r>
            <a:r>
              <a:rPr lang="it" sz="2000" dirty="0">
                <a:solidFill>
                  <a:schemeClr val="dk1"/>
                </a:solidFill>
              </a:rPr>
              <a:t>one year </a:t>
            </a:r>
            <a:r>
              <a:rPr lang="it" sz="2000" dirty="0" smtClean="0">
                <a:solidFill>
                  <a:schemeClr val="dk1"/>
                </a:solidFill>
              </a:rPr>
              <a:t>or 50 -150 euro (?)</a:t>
            </a:r>
            <a:endParaRPr lang="it" sz="2000" dirty="0">
              <a:solidFill>
                <a:schemeClr val="dk1"/>
              </a:solidFill>
            </a:endParaRPr>
          </a:p>
          <a:p>
            <a:pPr marL="457200" lvl="0" indent="-3238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it" sz="2000" dirty="0" smtClean="0">
                <a:solidFill>
                  <a:schemeClr val="dk1"/>
                </a:solidFill>
              </a:rPr>
              <a:t>Reviewers &amp; website workers  </a:t>
            </a:r>
          </a:p>
          <a:p>
            <a:pPr marL="13335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it" sz="2000" dirty="0">
                <a:solidFill>
                  <a:schemeClr val="dk1"/>
                </a:solidFill>
              </a:rPr>
              <a:t> </a:t>
            </a:r>
            <a:r>
              <a:rPr lang="it" sz="2000" dirty="0" smtClean="0">
                <a:solidFill>
                  <a:schemeClr val="dk1"/>
                </a:solidFill>
              </a:rPr>
              <a:t>    costs: 1500 euro (?) each </a:t>
            </a:r>
            <a:r>
              <a:rPr lang="it" sz="2000" dirty="0">
                <a:solidFill>
                  <a:schemeClr val="dk1"/>
                </a:solidFill>
              </a:rPr>
              <a:t>course for 20 </a:t>
            </a:r>
            <a:r>
              <a:rPr lang="it" sz="2000" dirty="0" smtClean="0">
                <a:solidFill>
                  <a:schemeClr val="dk1"/>
                </a:solidFill>
              </a:rPr>
              <a:t>courses</a:t>
            </a:r>
            <a:endParaRPr lang="it" sz="2000" dirty="0">
              <a:solidFill>
                <a:schemeClr val="dk1"/>
              </a:solidFill>
            </a:endParaRPr>
          </a:p>
          <a:p>
            <a:pPr marL="457200" lvl="0" indent="-323850">
              <a:spcAft>
                <a:spcPts val="0"/>
              </a:spcAft>
              <a:buClr>
                <a:schemeClr val="dk1"/>
              </a:buClr>
              <a:buChar char="-"/>
            </a:pPr>
            <a:r>
              <a:rPr lang="it" sz="2000" dirty="0" smtClean="0">
                <a:solidFill>
                  <a:schemeClr val="dk1"/>
                </a:solidFill>
              </a:rPr>
              <a:t>Secretariat: </a:t>
            </a:r>
            <a:r>
              <a:rPr lang="it" sz="2000" dirty="0">
                <a:solidFill>
                  <a:schemeClr val="dk1"/>
                </a:solidFill>
              </a:rPr>
              <a:t>workflow </a:t>
            </a:r>
            <a:r>
              <a:rPr lang="it" sz="2000" dirty="0" smtClean="0">
                <a:solidFill>
                  <a:schemeClr val="dk1"/>
                </a:solidFill>
              </a:rPr>
              <a:t>prepared </a:t>
            </a:r>
            <a:r>
              <a:rPr lang="it" sz="2000" dirty="0">
                <a:solidFill>
                  <a:schemeClr val="dk1"/>
                </a:solidFill>
              </a:rPr>
              <a:t>and </a:t>
            </a:r>
            <a:r>
              <a:rPr lang="it" sz="2000" dirty="0" smtClean="0">
                <a:solidFill>
                  <a:schemeClr val="dk1"/>
                </a:solidFill>
              </a:rPr>
              <a:t>standardized                     </a:t>
            </a:r>
            <a:r>
              <a:rPr lang="it" sz="2000" dirty="0">
                <a:solidFill>
                  <a:schemeClr val="dk1"/>
                </a:solidFill>
              </a:rPr>
              <a:t>c</a:t>
            </a:r>
            <a:r>
              <a:rPr lang="it" sz="2000" dirty="0" smtClean="0">
                <a:solidFill>
                  <a:schemeClr val="dk1"/>
                </a:solidFill>
              </a:rPr>
              <a:t>osts:150 euro (?) for </a:t>
            </a:r>
            <a:r>
              <a:rPr lang="it" sz="2000" dirty="0">
                <a:solidFill>
                  <a:schemeClr val="dk1"/>
                </a:solidFill>
              </a:rPr>
              <a:t>each </a:t>
            </a:r>
            <a:r>
              <a:rPr lang="it" sz="2000" dirty="0" smtClean="0">
                <a:solidFill>
                  <a:schemeClr val="dk1"/>
                </a:solidFill>
              </a:rPr>
              <a:t>course</a:t>
            </a:r>
            <a:endParaRPr lang="it" sz="2000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31920" y="486882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it" sz="2600" b="1" dirty="0">
                <a:solidFill>
                  <a:srgbClr val="002060"/>
                </a:solidFill>
              </a:rPr>
              <a:t>Economic </a:t>
            </a:r>
            <a:r>
              <a:rPr lang="it" sz="2600" b="1" dirty="0" smtClean="0">
                <a:solidFill>
                  <a:srgbClr val="002060"/>
                </a:solidFill>
              </a:rPr>
              <a:t>plan/year (2)</a:t>
            </a:r>
            <a:endParaRPr lang="it" sz="2600" b="1" dirty="0">
              <a:solidFill>
                <a:srgbClr val="002060"/>
              </a:solidFill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3568" y="1152475"/>
            <a:ext cx="8148732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Non-ESE members: 10</a:t>
            </a:r>
            <a:r>
              <a:rPr lang="it" sz="2400" dirty="0">
                <a:solidFill>
                  <a:schemeClr val="dk1"/>
                </a:solidFill>
              </a:rPr>
              <a:t>% of </a:t>
            </a:r>
            <a:r>
              <a:rPr lang="it" sz="2400" dirty="0" smtClean="0">
                <a:solidFill>
                  <a:schemeClr val="dk1"/>
                </a:solidFill>
              </a:rPr>
              <a:t>courses free &amp; 90% paid (?) </a:t>
            </a:r>
          </a:p>
          <a:p>
            <a:pPr marL="342900" lvl="0" indent="-342900"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>
                <a:solidFill>
                  <a:schemeClr val="dk1"/>
                </a:solidFill>
              </a:rPr>
              <a:t>ESE </a:t>
            </a:r>
            <a:r>
              <a:rPr lang="it" sz="2400" dirty="0" smtClean="0">
                <a:solidFill>
                  <a:schemeClr val="dk1"/>
                </a:solidFill>
              </a:rPr>
              <a:t>members: </a:t>
            </a:r>
            <a:r>
              <a:rPr lang="it" sz="2400" dirty="0">
                <a:solidFill>
                  <a:schemeClr val="dk1"/>
                </a:solidFill>
              </a:rPr>
              <a:t>100</a:t>
            </a:r>
            <a:r>
              <a:rPr lang="it" sz="2400" dirty="0" smtClean="0">
                <a:solidFill>
                  <a:schemeClr val="dk1"/>
                </a:solidFill>
              </a:rPr>
              <a:t>% free (</a:t>
            </a:r>
            <a:r>
              <a:rPr lang="it" sz="2400" dirty="0">
                <a:solidFill>
                  <a:schemeClr val="dk1"/>
                </a:solidFill>
              </a:rPr>
              <a:t>coupon code</a:t>
            </a:r>
            <a:r>
              <a:rPr lang="it" sz="2400" dirty="0" smtClean="0">
                <a:solidFill>
                  <a:schemeClr val="dk1"/>
                </a:solidFill>
              </a:rPr>
              <a:t>) </a:t>
            </a:r>
            <a:endParaRPr lang="it" sz="2400" dirty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ESE </a:t>
            </a:r>
            <a:r>
              <a:rPr lang="it" sz="2400" dirty="0">
                <a:solidFill>
                  <a:schemeClr val="dk1"/>
                </a:solidFill>
              </a:rPr>
              <a:t>members </a:t>
            </a:r>
            <a:r>
              <a:rPr lang="it" sz="2400" dirty="0" smtClean="0">
                <a:solidFill>
                  <a:schemeClr val="dk1"/>
                </a:solidFill>
              </a:rPr>
              <a:t>could maintain free </a:t>
            </a:r>
            <a:r>
              <a:rPr lang="it" sz="2400" dirty="0">
                <a:solidFill>
                  <a:schemeClr val="dk1"/>
                </a:solidFill>
              </a:rPr>
              <a:t>access to the platform </a:t>
            </a:r>
            <a:r>
              <a:rPr lang="it" sz="2400" dirty="0" smtClean="0">
                <a:solidFill>
                  <a:schemeClr val="dk1"/>
                </a:solidFill>
              </a:rPr>
              <a:t>paying their fees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Similar opportunities with National Societies. </a:t>
            </a:r>
            <a:endParaRPr lang="it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25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3568" y="414874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 sz="3200" dirty="0">
                <a:solidFill>
                  <a:srgbClr val="002060"/>
                </a:solidFill>
              </a:rPr>
              <a:t>Financial Plan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55576" y="1243582"/>
            <a:ext cx="7704856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r>
              <a:rPr lang="it" sz="2400" i="1" dirty="0" smtClean="0">
                <a:solidFill>
                  <a:schemeClr val="dk1"/>
                </a:solidFill>
              </a:rPr>
              <a:t>Each year</a:t>
            </a:r>
            <a:endParaRPr sz="2400" dirty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Costs</a:t>
            </a:r>
            <a:r>
              <a:rPr lang="it" sz="2400" dirty="0">
                <a:solidFill>
                  <a:schemeClr val="dk1"/>
                </a:solidFill>
              </a:rPr>
              <a:t>: 36000 </a:t>
            </a:r>
            <a:r>
              <a:rPr lang="it" sz="2400" dirty="0" smtClean="0">
                <a:solidFill>
                  <a:schemeClr val="dk1"/>
                </a:solidFill>
              </a:rPr>
              <a:t>euro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</a:pPr>
            <a:r>
              <a:rPr lang="it" sz="2400" dirty="0" smtClean="0">
                <a:solidFill>
                  <a:schemeClr val="dk1"/>
                </a:solidFill>
              </a:rPr>
              <a:t>	</a:t>
            </a:r>
            <a:r>
              <a:rPr lang="it" sz="2000" dirty="0" smtClean="0">
                <a:solidFill>
                  <a:schemeClr val="dk1"/>
                </a:solidFill>
              </a:rPr>
              <a:t>[</a:t>
            </a:r>
            <a:r>
              <a:rPr lang="it" sz="2000" dirty="0">
                <a:solidFill>
                  <a:schemeClr val="dk1"/>
                </a:solidFill>
              </a:rPr>
              <a:t>20 </a:t>
            </a:r>
            <a:r>
              <a:rPr lang="it" sz="2000" dirty="0" smtClean="0">
                <a:solidFill>
                  <a:schemeClr val="dk1"/>
                </a:solidFill>
              </a:rPr>
              <a:t>courses </a:t>
            </a:r>
            <a:r>
              <a:rPr lang="it" sz="2000" dirty="0">
                <a:solidFill>
                  <a:schemeClr val="dk1"/>
                </a:solidFill>
              </a:rPr>
              <a:t>(</a:t>
            </a:r>
            <a:r>
              <a:rPr lang="it" sz="2000" dirty="0" smtClean="0">
                <a:solidFill>
                  <a:schemeClr val="dk1"/>
                </a:solidFill>
              </a:rPr>
              <a:t>1500+150+150 euro) x 20]</a:t>
            </a:r>
            <a:r>
              <a:rPr lang="it" sz="2000" b="1" dirty="0" smtClean="0">
                <a:solidFill>
                  <a:schemeClr val="dk1"/>
                </a:solidFill>
              </a:rPr>
              <a:t> 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Financial support: half </a:t>
            </a:r>
            <a:r>
              <a:rPr lang="it" sz="2400" dirty="0">
                <a:solidFill>
                  <a:schemeClr val="dk1"/>
                </a:solidFill>
              </a:rPr>
              <a:t>from UEMS </a:t>
            </a:r>
            <a:r>
              <a:rPr lang="it" sz="2400" dirty="0" smtClean="0">
                <a:solidFill>
                  <a:schemeClr val="dk1"/>
                </a:solidFill>
              </a:rPr>
              <a:t>&amp; half </a:t>
            </a:r>
            <a:r>
              <a:rPr lang="it" sz="2400" dirty="0">
                <a:solidFill>
                  <a:schemeClr val="dk1"/>
                </a:solidFill>
              </a:rPr>
              <a:t>from </a:t>
            </a:r>
            <a:r>
              <a:rPr lang="it" sz="2400" dirty="0" smtClean="0">
                <a:solidFill>
                  <a:schemeClr val="dk1"/>
                </a:solidFill>
              </a:rPr>
              <a:t>ESE ?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Financial support from National Societies ?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Income from subscriptions ?</a:t>
            </a:r>
            <a:endParaRPr lang="it" sz="2400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endParaRPr lang="it" sz="2400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Arial"/>
              <a:buNone/>
            </a:pPr>
            <a:endParaRPr sz="15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59912" y="350817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3200" dirty="0">
                <a:solidFill>
                  <a:srgbClr val="002060"/>
                </a:solidFill>
              </a:rPr>
              <a:t>Financial </a:t>
            </a:r>
            <a:r>
              <a:rPr lang="it" sz="3200" dirty="0" smtClean="0">
                <a:solidFill>
                  <a:srgbClr val="002060"/>
                </a:solidFill>
              </a:rPr>
              <a:t>Plan (2)</a:t>
            </a:r>
            <a:endParaRPr lang="it" sz="3200" dirty="0">
              <a:solidFill>
                <a:srgbClr val="002060"/>
              </a:solidFill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59912" y="843558"/>
            <a:ext cx="780052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lang="it" sz="2400" u="sng" dirty="0" smtClean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it" sz="2400" dirty="0" smtClean="0">
                <a:solidFill>
                  <a:schemeClr val="dk1"/>
                </a:solidFill>
              </a:rPr>
              <a:t>Further potential Incomes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lang="it" sz="2400" b="1" dirty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Pharma</a:t>
            </a:r>
            <a:r>
              <a:rPr lang="it" sz="2400" b="1" dirty="0" smtClean="0">
                <a:solidFill>
                  <a:schemeClr val="dk1"/>
                </a:solidFill>
              </a:rPr>
              <a:t> </a:t>
            </a:r>
            <a:r>
              <a:rPr lang="it" sz="2400" dirty="0">
                <a:solidFill>
                  <a:schemeClr val="dk1"/>
                </a:solidFill>
              </a:rPr>
              <a:t>industries unconditioned </a:t>
            </a:r>
            <a:r>
              <a:rPr lang="it" sz="2400" dirty="0" smtClean="0">
                <a:solidFill>
                  <a:schemeClr val="dk1"/>
                </a:solidFill>
              </a:rPr>
              <a:t>grant to a registered EEU foundation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</a:pPr>
            <a:r>
              <a:rPr lang="it" sz="2000" dirty="0" smtClean="0">
                <a:solidFill>
                  <a:schemeClr val="dk1"/>
                </a:solidFill>
              </a:rPr>
              <a:t>	</a:t>
            </a:r>
            <a:r>
              <a:rPr lang="it" sz="2400" dirty="0" smtClean="0">
                <a:solidFill>
                  <a:schemeClr val="dk1"/>
                </a:solidFill>
              </a:rPr>
              <a:t>eg: 5 - 10000 euro each company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</a:pPr>
            <a:r>
              <a:rPr lang="it" sz="2400" dirty="0">
                <a:solidFill>
                  <a:schemeClr val="dk1"/>
                </a:solidFill>
              </a:rPr>
              <a:t> </a:t>
            </a:r>
            <a:r>
              <a:rPr lang="it" sz="2400" dirty="0" smtClean="0">
                <a:solidFill>
                  <a:schemeClr val="dk1"/>
                </a:solidFill>
              </a:rPr>
              <a:t>               (</a:t>
            </a:r>
            <a:r>
              <a:rPr lang="it" sz="2400" dirty="0">
                <a:solidFill>
                  <a:schemeClr val="dk1"/>
                </a:solidFill>
              </a:rPr>
              <a:t>4 </a:t>
            </a:r>
            <a:r>
              <a:rPr lang="it" sz="2400" dirty="0" smtClean="0">
                <a:solidFill>
                  <a:schemeClr val="dk1"/>
                </a:solidFill>
              </a:rPr>
              <a:t>industries: 20 - 40000 euro/year)</a:t>
            </a:r>
            <a:endParaRPr lang="it" sz="2400" dirty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endParaRPr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23400" y="267494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3200" b="1" dirty="0" smtClean="0">
                <a:solidFill>
                  <a:srgbClr val="002060"/>
                </a:solidFill>
              </a:rPr>
              <a:t>Conclusions</a:t>
            </a:r>
            <a:endParaRPr lang="it" sz="3200" b="1" dirty="0">
              <a:solidFill>
                <a:srgbClr val="002060"/>
              </a:solidFill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59912" y="595510"/>
            <a:ext cx="780052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lang="it" sz="2400" u="sng" dirty="0" smtClean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dk1"/>
                </a:solidFill>
              </a:rPr>
              <a:t>We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have</a:t>
            </a:r>
            <a:r>
              <a:rPr lang="it-IT" sz="2400" dirty="0" smtClean="0">
                <a:solidFill>
                  <a:schemeClr val="dk1"/>
                </a:solidFill>
              </a:rPr>
              <a:t> a </a:t>
            </a:r>
            <a:r>
              <a:rPr lang="it-IT" sz="2400" dirty="0" err="1" smtClean="0">
                <a:solidFill>
                  <a:schemeClr val="dk1"/>
                </a:solidFill>
              </a:rPr>
              <a:t>highly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effective</a:t>
            </a:r>
            <a:r>
              <a:rPr lang="it-IT" sz="2400" dirty="0" smtClean="0">
                <a:solidFill>
                  <a:schemeClr val="dk1"/>
                </a:solidFill>
              </a:rPr>
              <a:t> educational </a:t>
            </a:r>
            <a:r>
              <a:rPr lang="it-IT" sz="2400" dirty="0" err="1" smtClean="0">
                <a:solidFill>
                  <a:schemeClr val="dk1"/>
                </a:solidFill>
              </a:rPr>
              <a:t>tool</a:t>
            </a:r>
            <a:r>
              <a:rPr lang="it-IT" sz="2400" dirty="0" smtClean="0">
                <a:solidFill>
                  <a:schemeClr val="dk1"/>
                </a:solidFill>
              </a:rPr>
              <a:t> and the </a:t>
            </a:r>
            <a:r>
              <a:rPr lang="it-IT" sz="2400" dirty="0" err="1" smtClean="0">
                <a:solidFill>
                  <a:schemeClr val="dk1"/>
                </a:solidFill>
              </a:rPr>
              <a:t>opportunity</a:t>
            </a:r>
            <a:r>
              <a:rPr lang="it-IT" sz="2400" dirty="0" smtClean="0">
                <a:solidFill>
                  <a:schemeClr val="dk1"/>
                </a:solidFill>
              </a:rPr>
              <a:t> to </a:t>
            </a:r>
            <a:r>
              <a:rPr lang="it-IT" sz="2400" dirty="0" err="1" smtClean="0">
                <a:solidFill>
                  <a:schemeClr val="dk1"/>
                </a:solidFill>
              </a:rPr>
              <a:t>make</a:t>
            </a:r>
            <a:r>
              <a:rPr lang="it-IT" sz="2400" dirty="0" smtClean="0">
                <a:solidFill>
                  <a:schemeClr val="dk1"/>
                </a:solidFill>
              </a:rPr>
              <a:t> more </a:t>
            </a:r>
            <a:r>
              <a:rPr lang="it-IT" sz="2400" dirty="0" err="1" smtClean="0">
                <a:solidFill>
                  <a:schemeClr val="dk1"/>
                </a:solidFill>
              </a:rPr>
              <a:t>homogeneous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continuous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education</a:t>
            </a:r>
            <a:r>
              <a:rPr lang="it-IT" sz="2400" dirty="0" smtClean="0">
                <a:solidFill>
                  <a:schemeClr val="dk1"/>
                </a:solidFill>
              </a:rPr>
              <a:t> in </a:t>
            </a:r>
            <a:r>
              <a:rPr lang="it-IT" sz="2400" dirty="0" err="1" smtClean="0">
                <a:solidFill>
                  <a:schemeClr val="dk1"/>
                </a:solidFill>
              </a:rPr>
              <a:t>endocrinology</a:t>
            </a:r>
            <a:endParaRPr lang="it-IT" sz="2400" dirty="0" smtClean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dk1"/>
                </a:solidFill>
              </a:rPr>
              <a:t>Currently</a:t>
            </a:r>
            <a:r>
              <a:rPr lang="it-IT" sz="2400" dirty="0" smtClean="0">
                <a:solidFill>
                  <a:schemeClr val="dk1"/>
                </a:solidFill>
              </a:rPr>
              <a:t>, no major competitors in the </a:t>
            </a:r>
            <a:r>
              <a:rPr lang="it-IT" sz="2400" dirty="0" err="1" smtClean="0">
                <a:solidFill>
                  <a:schemeClr val="dk1"/>
                </a:solidFill>
              </a:rPr>
              <a:t>European</a:t>
            </a:r>
            <a:r>
              <a:rPr lang="it-IT" sz="2400" dirty="0" smtClean="0">
                <a:solidFill>
                  <a:schemeClr val="dk1"/>
                </a:solidFill>
              </a:rPr>
              <a:t> area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dk1"/>
                </a:solidFill>
              </a:rPr>
              <a:t>We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need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cooperation</a:t>
            </a:r>
            <a:r>
              <a:rPr lang="it-IT" sz="2400" dirty="0" smtClean="0">
                <a:solidFill>
                  <a:schemeClr val="dk1"/>
                </a:solidFill>
              </a:rPr>
              <a:t> with the </a:t>
            </a:r>
            <a:r>
              <a:rPr lang="it-IT" sz="2400" dirty="0" err="1" smtClean="0">
                <a:solidFill>
                  <a:schemeClr val="dk1"/>
                </a:solidFill>
              </a:rPr>
              <a:t>Scientific</a:t>
            </a:r>
            <a:r>
              <a:rPr lang="it-IT" sz="2400" dirty="0" smtClean="0">
                <a:solidFill>
                  <a:schemeClr val="dk1"/>
                </a:solidFill>
              </a:rPr>
              <a:t> Societies to </a:t>
            </a:r>
            <a:r>
              <a:rPr lang="it-IT" sz="2400" dirty="0" err="1" smtClean="0">
                <a:solidFill>
                  <a:schemeClr val="dk1"/>
                </a:solidFill>
              </a:rPr>
              <a:t>make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this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tool</a:t>
            </a:r>
            <a:r>
              <a:rPr lang="it-IT" sz="2400" dirty="0" smtClean="0">
                <a:solidFill>
                  <a:schemeClr val="dk1"/>
                </a:solidFill>
              </a:rPr>
              <a:t> an </a:t>
            </a:r>
            <a:r>
              <a:rPr lang="it-IT" sz="2400" dirty="0" err="1" smtClean="0">
                <a:solidFill>
                  <a:schemeClr val="dk1"/>
                </a:solidFill>
              </a:rPr>
              <a:t>actual</a:t>
            </a:r>
            <a:r>
              <a:rPr lang="it-IT" sz="2400" dirty="0" smtClean="0">
                <a:solidFill>
                  <a:schemeClr val="dk1"/>
                </a:solidFill>
              </a:rPr>
              <a:t> part of the educational </a:t>
            </a:r>
            <a:r>
              <a:rPr lang="it-IT" sz="2400" dirty="0" err="1" smtClean="0">
                <a:solidFill>
                  <a:schemeClr val="dk1"/>
                </a:solidFill>
              </a:rPr>
              <a:t>activities</a:t>
            </a:r>
            <a:r>
              <a:rPr lang="it-IT" sz="2400" dirty="0" smtClean="0">
                <a:solidFill>
                  <a:schemeClr val="dk1"/>
                </a:solidFill>
              </a:rPr>
              <a:t> of </a:t>
            </a:r>
            <a:r>
              <a:rPr lang="it-IT" sz="2400" dirty="0" err="1" smtClean="0">
                <a:solidFill>
                  <a:schemeClr val="dk1"/>
                </a:solidFill>
              </a:rPr>
              <a:t>all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european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endocrinologists</a:t>
            </a:r>
            <a:endParaRPr lang="it-IT" sz="2400" dirty="0" smtClean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dk1"/>
                </a:solidFill>
              </a:rPr>
              <a:t>We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need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further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sources</a:t>
            </a:r>
            <a:r>
              <a:rPr lang="it-IT" sz="2400" dirty="0" smtClean="0">
                <a:solidFill>
                  <a:schemeClr val="dk1"/>
                </a:solidFill>
              </a:rPr>
              <a:t> of </a:t>
            </a:r>
            <a:r>
              <a:rPr lang="it-IT" sz="2400" dirty="0" err="1" smtClean="0">
                <a:solidFill>
                  <a:schemeClr val="dk1"/>
                </a:solidFill>
              </a:rPr>
              <a:t>financial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support</a:t>
            </a:r>
            <a:r>
              <a:rPr lang="it-IT" sz="2400" dirty="0" smtClean="0">
                <a:solidFill>
                  <a:schemeClr val="dk1"/>
                </a:solidFill>
              </a:rPr>
              <a:t>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lang="it" sz="2000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48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59912" y="350817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3200" b="1" dirty="0" smtClean="0">
                <a:solidFill>
                  <a:srgbClr val="002060"/>
                </a:solidFill>
              </a:rPr>
              <a:t>Conclusions: Road to Cooperation</a:t>
            </a:r>
            <a:endParaRPr lang="it" sz="3200" b="1" dirty="0">
              <a:solidFill>
                <a:srgbClr val="002060"/>
              </a:solidFill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11560" y="699542"/>
            <a:ext cx="780052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lang="it" sz="2400" u="sng" dirty="0" smtClean="0">
              <a:solidFill>
                <a:schemeClr val="dk1"/>
              </a:solidFill>
            </a:endParaRP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dk1"/>
                </a:solidFill>
              </a:rPr>
              <a:t>Conclusive </a:t>
            </a:r>
            <a:r>
              <a:rPr lang="it-IT" sz="2400" dirty="0" err="1" smtClean="0">
                <a:solidFill>
                  <a:schemeClr val="dk1"/>
                </a:solidFill>
              </a:rPr>
              <a:t>agreement</a:t>
            </a:r>
            <a:r>
              <a:rPr lang="it-IT" sz="2400" dirty="0" smtClean="0">
                <a:solidFill>
                  <a:schemeClr val="dk1"/>
                </a:solidFill>
              </a:rPr>
              <a:t> (or </a:t>
            </a:r>
            <a:r>
              <a:rPr lang="it-IT" sz="2400" dirty="0" err="1" smtClean="0">
                <a:solidFill>
                  <a:schemeClr val="dk1"/>
                </a:solidFill>
              </a:rPr>
              <a:t>disagreement</a:t>
            </a:r>
            <a:r>
              <a:rPr lang="it-IT" sz="2400" dirty="0" smtClean="0">
                <a:solidFill>
                  <a:schemeClr val="dk1"/>
                </a:solidFill>
              </a:rPr>
              <a:t>) with the ESE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dk1"/>
                </a:solidFill>
              </a:rPr>
              <a:t>Presentation of the </a:t>
            </a:r>
            <a:r>
              <a:rPr lang="it-IT" sz="2400" dirty="0" err="1" smtClean="0">
                <a:solidFill>
                  <a:schemeClr val="dk1"/>
                </a:solidFill>
              </a:rPr>
              <a:t>platform</a:t>
            </a:r>
            <a:r>
              <a:rPr lang="it-IT" sz="2400" dirty="0" smtClean="0">
                <a:solidFill>
                  <a:schemeClr val="dk1"/>
                </a:solidFill>
              </a:rPr>
              <a:t> to the Presidents of the National </a:t>
            </a:r>
            <a:r>
              <a:rPr lang="it-IT" sz="2400" dirty="0">
                <a:solidFill>
                  <a:schemeClr val="dk1"/>
                </a:solidFill>
              </a:rPr>
              <a:t>E</a:t>
            </a:r>
            <a:r>
              <a:rPr lang="it-IT" sz="2400" dirty="0" smtClean="0">
                <a:solidFill>
                  <a:schemeClr val="dk1"/>
                </a:solidFill>
              </a:rPr>
              <a:t>ndocrine Societies in a </a:t>
            </a:r>
            <a:r>
              <a:rPr lang="it-IT" sz="2400" dirty="0" err="1" smtClean="0">
                <a:solidFill>
                  <a:schemeClr val="dk1"/>
                </a:solidFill>
              </a:rPr>
              <a:t>dedicated</a:t>
            </a:r>
            <a:r>
              <a:rPr lang="it-IT" sz="2400" dirty="0" smtClean="0">
                <a:solidFill>
                  <a:schemeClr val="dk1"/>
                </a:solidFill>
              </a:rPr>
              <a:t> meeting (</a:t>
            </a:r>
            <a:r>
              <a:rPr lang="it-IT" sz="2400" dirty="0" err="1" smtClean="0">
                <a:solidFill>
                  <a:schemeClr val="dk1"/>
                </a:solidFill>
              </a:rPr>
              <a:t>eg</a:t>
            </a:r>
            <a:r>
              <a:rPr lang="it-IT" sz="2400" dirty="0" smtClean="0">
                <a:solidFill>
                  <a:schemeClr val="dk1"/>
                </a:solidFill>
              </a:rPr>
              <a:t>, ETA, EASD, ….)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it-IT" sz="2400" dirty="0" err="1" smtClean="0">
                <a:solidFill>
                  <a:schemeClr val="dk1"/>
                </a:solidFill>
              </a:rPr>
              <a:t>Formal</a:t>
            </a:r>
            <a:r>
              <a:rPr lang="it-IT" sz="2400" dirty="0" smtClean="0">
                <a:solidFill>
                  <a:schemeClr val="dk1"/>
                </a:solidFill>
              </a:rPr>
              <a:t> meeting with the Presidents of the National Endocrine Societies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lang="it" sz="2000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8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59912" y="555526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it" sz="3200" b="1" dirty="0" smtClean="0">
                <a:solidFill>
                  <a:srgbClr val="002060"/>
                </a:solidFill>
              </a:rPr>
              <a:t>A short history of EEU</a:t>
            </a:r>
            <a:endParaRPr lang="it" sz="3200" b="1" dirty="0">
              <a:solidFill>
                <a:srgbClr val="002060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11560" y="1315590"/>
            <a:ext cx="7992888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</a:pPr>
            <a:r>
              <a:rPr lang="it" dirty="0" smtClean="0">
                <a:solidFill>
                  <a:schemeClr val="dk1"/>
                </a:solidFill>
              </a:rPr>
              <a:t>Reasons: 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dirty="0" smtClean="0">
                <a:solidFill>
                  <a:schemeClr val="dk1"/>
                </a:solidFill>
              </a:rPr>
              <a:t>UEMS activities are mainly dedicated to improve the quality of medical education in Europe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dirty="0" smtClean="0">
                <a:solidFill>
                  <a:schemeClr val="dk1"/>
                </a:solidFill>
              </a:rPr>
              <a:t>We need a wider distribution and acceptance of European Guidelines </a:t>
            </a:r>
          </a:p>
          <a:p>
            <a:pPr marL="285750" lvl="0" indent="-285750"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dirty="0" smtClean="0">
                <a:solidFill>
                  <a:schemeClr val="dk1"/>
                </a:solidFill>
              </a:rPr>
              <a:t>The </a:t>
            </a:r>
            <a:r>
              <a:rPr lang="it" dirty="0">
                <a:solidFill>
                  <a:schemeClr val="dk1"/>
                </a:solidFill>
              </a:rPr>
              <a:t>project </a:t>
            </a:r>
            <a:r>
              <a:rPr lang="it" dirty="0" smtClean="0">
                <a:solidFill>
                  <a:schemeClr val="dk1"/>
                </a:solidFill>
              </a:rPr>
              <a:t>for a </a:t>
            </a:r>
            <a:r>
              <a:rPr lang="it" dirty="0">
                <a:solidFill>
                  <a:schemeClr val="dk1"/>
                </a:solidFill>
              </a:rPr>
              <a:t>web-based platform </a:t>
            </a:r>
            <a:r>
              <a:rPr lang="it" dirty="0" smtClean="0">
                <a:solidFill>
                  <a:schemeClr val="dk1"/>
                </a:solidFill>
              </a:rPr>
              <a:t>for </a:t>
            </a:r>
            <a:r>
              <a:rPr lang="it" dirty="0">
                <a:solidFill>
                  <a:schemeClr val="dk1"/>
                </a:solidFill>
              </a:rPr>
              <a:t>continuous medical education </a:t>
            </a:r>
            <a:r>
              <a:rPr lang="it" dirty="0" smtClean="0">
                <a:solidFill>
                  <a:schemeClr val="dk1"/>
                </a:solidFill>
              </a:rPr>
              <a:t>of european endocrinologists started in 2012 and was promoted by the President and Secretary of the UEMS-Section of Endocrinology </a:t>
            </a:r>
            <a:endParaRPr lang="it" dirty="0">
              <a:solidFill>
                <a:schemeClr val="dk1"/>
              </a:solidFill>
            </a:endParaRP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dirty="0" smtClean="0">
                <a:solidFill>
                  <a:schemeClr val="dk1"/>
                </a:solidFill>
              </a:rPr>
              <a:t>Approved from the UEMS General Assembly that deliberated its financial support.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915816" y="2035670"/>
            <a:ext cx="5904656" cy="3416400"/>
          </a:xfrm>
        </p:spPr>
        <p:txBody>
          <a:bodyPr/>
          <a:lstStyle/>
          <a:p>
            <a:r>
              <a:rPr lang="it-IT" sz="4000" b="1" dirty="0" err="1" smtClean="0">
                <a:solidFill>
                  <a:srgbClr val="002060"/>
                </a:solidFill>
              </a:rPr>
              <a:t>Thank</a:t>
            </a:r>
            <a:r>
              <a:rPr lang="it-IT" sz="4000" b="1" dirty="0" smtClean="0">
                <a:solidFill>
                  <a:srgbClr val="002060"/>
                </a:solidFill>
              </a:rPr>
              <a:t> </a:t>
            </a:r>
            <a:r>
              <a:rPr lang="it-IT" sz="4000" b="1" dirty="0" err="1" smtClean="0">
                <a:solidFill>
                  <a:srgbClr val="002060"/>
                </a:solidFill>
              </a:rPr>
              <a:t>You</a:t>
            </a:r>
            <a:endParaRPr lang="it-IT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39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Shape 14"/>
          <p:cNvGraphicFramePr/>
          <p:nvPr>
            <p:extLst>
              <p:ext uri="{D42A27DB-BD31-4B8C-83A1-F6EECF244321}">
                <p14:modId xmlns:p14="http://schemas.microsoft.com/office/powerpoint/2010/main" xmlns="" val="2016420373"/>
              </p:ext>
            </p:extLst>
          </p:nvPr>
        </p:nvGraphicFramePr>
        <p:xfrm>
          <a:off x="0" y="0"/>
          <a:ext cx="9118632" cy="522242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44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89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75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98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98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81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6017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1772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Operating Income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7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7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Previsionale budget 2018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7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2017</a:t>
                      </a:r>
                      <a:endParaRPr lang="it-IT" sz="700" b="0" i="0" u="none" strike="noStrike" kern="1200" cap="none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7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april 2015 - 2016</a:t>
                      </a:r>
                      <a:endParaRPr lang="it-IT" sz="700" b="0" i="0" u="none" strike="noStrike" kern="1200" cap="none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7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april 2014 - 2015</a:t>
                      </a:r>
                      <a:endParaRPr lang="it-IT" sz="700" b="0" i="0" u="none" strike="noStrike" kern="1200" cap="none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7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april 2013 - 2014</a:t>
                      </a:r>
                      <a:endParaRPr lang="it-IT" sz="700" b="0" i="0" u="none" strike="noStrike" kern="1200" cap="none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87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1636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UEMS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15000</a:t>
                      </a:r>
                    </a:p>
                  </a:txBody>
                  <a:tcPr marL="4013" marR="4013" marT="4013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kern="1200" cap="none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15000</a:t>
                      </a:r>
                    </a:p>
                  </a:txBody>
                  <a:tcPr marL="4013" marR="4013" marT="4013" marB="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74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1636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ESE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Agreements in progress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87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1636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87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Operating Charges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3660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cap="none">
                        <a:solidFill>
                          <a:srgbClr val="36609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3660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366092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3660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366092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3660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366092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36609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366092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8728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1636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 design/Platform creation/Demos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Lynx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 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Subtotal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8728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1636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Website mainteinance/support/update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Lynx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85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Subtotal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5970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1636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Courses design/coding/revision/testing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Lynx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15000 (10c)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7200(1c, 1d)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59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 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15000 (10c)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*4665 (2c)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10000 (4 c)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7800(2c)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Subtotal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15000 (20c/2)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4665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731818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1636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Trips/Stand organization/Stand work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 (Copenhagen, Barcellona, Wroclaw confereces/stand)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*335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1091,96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1206,96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872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Subtotal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lang="it-IT"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335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1091,96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1206,96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644093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16365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Other (CEO/Secretariat work/online coordination platform/ Authors/ National associations)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6000 (3000 sec + 3000 authors, 20 c) + 2400 N.A.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  + Thomas Scherer investment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  + Thomas Scherer investment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  investment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747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Subtotal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4200 (8400/2)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87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19200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10000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16091,96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21206,96</a:t>
                      </a:r>
                      <a:endParaRPr lang="it-IT" sz="1100" b="0" i="0" u="none" strike="noStrike" kern="1200" cap="none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87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Summary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Residual funds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13001,08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3001,08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4093,04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300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674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 to be paid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c: course (2500 for 1 course. 1500 for one course if one invoice for 20 courses)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d: demo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  <a:defRPr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lang="it-IT" sz="11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MC: Marco Capizzi</a:t>
                      </a:r>
                    </a:p>
                  </a:txBody>
                  <a:tcPr marL="4013" marR="4013" marT="4013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2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59912" y="555526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it" sz="3200" b="1" dirty="0" smtClean="0">
                <a:solidFill>
                  <a:srgbClr val="002060"/>
                </a:solidFill>
              </a:rPr>
              <a:t>A short history of EEU</a:t>
            </a:r>
            <a:endParaRPr lang="it" sz="3200" b="1" dirty="0">
              <a:solidFill>
                <a:srgbClr val="002060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3568" y="1419622"/>
            <a:ext cx="7488832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Aft>
                <a:spcPts val="0"/>
              </a:spcAft>
              <a:buClr>
                <a:schemeClr val="dk1"/>
              </a:buClr>
              <a:buSzPct val="61111"/>
            </a:pPr>
            <a:r>
              <a:rPr lang="it" sz="2400" dirty="0" smtClean="0">
                <a:solidFill>
                  <a:schemeClr val="dk1"/>
                </a:solidFill>
              </a:rPr>
              <a:t>Results:</a:t>
            </a:r>
          </a:p>
          <a:p>
            <a:pPr marL="285750" lvl="0" indent="-285750"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Development </a:t>
            </a:r>
            <a:r>
              <a:rPr lang="it" sz="2400" dirty="0">
                <a:solidFill>
                  <a:schemeClr val="dk1"/>
                </a:solidFill>
              </a:rPr>
              <a:t>of an easy to access and friendly to use platform</a:t>
            </a:r>
          </a:p>
          <a:p>
            <a:pPr marL="285750" lvl="0" indent="-285750"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>
                <a:solidFill>
                  <a:schemeClr val="dk1"/>
                </a:solidFill>
              </a:rPr>
              <a:t>Production of </a:t>
            </a:r>
            <a:r>
              <a:rPr lang="it" sz="2400" dirty="0" smtClean="0">
                <a:solidFill>
                  <a:schemeClr val="dk1"/>
                </a:solidFill>
              </a:rPr>
              <a:t>educational courses </a:t>
            </a:r>
            <a:r>
              <a:rPr lang="it" sz="2400" dirty="0">
                <a:solidFill>
                  <a:schemeClr val="dk1"/>
                </a:solidFill>
              </a:rPr>
              <a:t>based on </a:t>
            </a:r>
            <a:r>
              <a:rPr lang="it" sz="2400" dirty="0" smtClean="0">
                <a:solidFill>
                  <a:schemeClr val="dk1"/>
                </a:solidFill>
              </a:rPr>
              <a:t>European </a:t>
            </a:r>
            <a:r>
              <a:rPr lang="it" sz="2400" dirty="0">
                <a:solidFill>
                  <a:schemeClr val="dk1"/>
                </a:solidFill>
              </a:rPr>
              <a:t>guidelines and ESE lectures</a:t>
            </a:r>
          </a:p>
          <a:p>
            <a:pPr marL="285750" lvl="0" indent="-285750"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>
                <a:solidFill>
                  <a:schemeClr val="dk1"/>
                </a:solidFill>
              </a:rPr>
              <a:t>Q&amp;A section to </a:t>
            </a:r>
            <a:r>
              <a:rPr lang="it" sz="2400" dirty="0" smtClean="0">
                <a:solidFill>
                  <a:schemeClr val="dk1"/>
                </a:solidFill>
              </a:rPr>
              <a:t>link learning activities </a:t>
            </a:r>
            <a:r>
              <a:rPr lang="it" sz="2400" dirty="0">
                <a:solidFill>
                  <a:schemeClr val="dk1"/>
                </a:solidFill>
              </a:rPr>
              <a:t>to </a:t>
            </a:r>
            <a:r>
              <a:rPr lang="it" sz="2400" dirty="0" smtClean="0">
                <a:solidFill>
                  <a:schemeClr val="dk1"/>
                </a:solidFill>
              </a:rPr>
              <a:t>European </a:t>
            </a:r>
            <a:r>
              <a:rPr lang="it" sz="2400" dirty="0">
                <a:solidFill>
                  <a:schemeClr val="dk1"/>
                </a:solidFill>
              </a:rPr>
              <a:t>CME credits</a:t>
            </a:r>
          </a:p>
        </p:txBody>
      </p:sp>
    </p:spTree>
    <p:extLst>
      <p:ext uri="{BB962C8B-B14F-4D97-AF65-F5344CB8AC3E}">
        <p14:creationId xmlns:p14="http://schemas.microsoft.com/office/powerpoint/2010/main" xmlns="" val="33608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59912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it" sz="3200" b="1" dirty="0" smtClean="0">
                <a:solidFill>
                  <a:srgbClr val="002060"/>
                </a:solidFill>
              </a:rPr>
              <a:t>Costs</a:t>
            </a:r>
            <a:endParaRPr lang="it" sz="3200" b="1" dirty="0">
              <a:solidFill>
                <a:srgbClr val="002060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11560" y="1419622"/>
            <a:ext cx="7992888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Initial costs for the development of the EEU platform (Lynx Company, Italy)</a:t>
            </a:r>
            <a:endParaRPr lang="it" sz="2400" dirty="0">
              <a:solidFill>
                <a:schemeClr val="dk1"/>
              </a:solidFill>
            </a:endParaRP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Annual expenses for production of the courses (Marco Capizzi &amp; Lynx Co)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No fees for the Authors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endParaRPr lang="it" sz="2400" dirty="0">
              <a:solidFill>
                <a:schemeClr val="dk1"/>
              </a:solidFill>
            </a:endParaRP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endParaRPr lang="it" sz="2400" dirty="0" smtClean="0">
              <a:solidFill>
                <a:schemeClr val="dk1"/>
              </a:solidFill>
            </a:endParaRP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endParaRPr lang="it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66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8643072"/>
              </p:ext>
            </p:extLst>
          </p:nvPr>
        </p:nvGraphicFramePr>
        <p:xfrm>
          <a:off x="-1" y="2"/>
          <a:ext cx="9144002" cy="5143496"/>
        </p:xfrm>
        <a:graphic>
          <a:graphicData uri="http://schemas.openxmlformats.org/drawingml/2006/table">
            <a:tbl>
              <a:tblPr/>
              <a:tblGrid>
                <a:gridCol w="24509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3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03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29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29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101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6285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88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Operating </a:t>
                      </a:r>
                      <a:r>
                        <a:rPr lang="it-IT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Income</a:t>
                      </a:r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Previsional Budget 2017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Budget april 2015 - 2016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Budget april 2014 - 2015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Budget april 2013 - 2014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Budget april 2012 - 2013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94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UEMS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011" marR="6011" marT="6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88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ESE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Agreements in progress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94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94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Operating Charges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36609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94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Project design/Platform creation/Demos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Lynx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94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 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94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94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Website mainteinance/support/update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Lynx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94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94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Courses design/coding/revision/testing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Lynx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7200(1c, 1d)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94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 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 (4 c)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*4665 (2c)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 (4 c)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7800(2c)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94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4665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683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Trips/Stand organization/Stand work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 (Copenhagen, Barcellona, Wroclaw confereces/stand)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*335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1091,96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1206,96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94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1091,96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1206,96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5872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CEO/</a:t>
                      </a:r>
                      <a:r>
                        <a:rPr lang="it-IT" sz="11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Secretariat</a:t>
                      </a:r>
                      <a:r>
                        <a:rPr lang="it-IT" sz="11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 work/online </a:t>
                      </a:r>
                      <a:r>
                        <a:rPr lang="it-IT" sz="11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coordination</a:t>
                      </a:r>
                      <a:r>
                        <a:rPr lang="it-IT" sz="11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100" b="1" i="0" u="none" strike="noStrike" dirty="0" err="1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  <a:endParaRPr lang="it-IT" sz="1100" b="1" i="0" u="none" strike="noStrike" dirty="0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  + Thomas Scherer investment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  + Thomas Scherer investment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  investment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 investment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3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11" marR="6011" marT="6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9447"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15000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16091,96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21206,96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24700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94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Summary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Residual funds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3001,08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4093,04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694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to be paid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c: course (2500 for 1 course. 2250 for one course if one invoice for 10 courses)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d: demo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MC: Marco Capizzi</a:t>
                      </a:r>
                    </a:p>
                  </a:txBody>
                  <a:tcPr marL="6011" marR="6011" marT="60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92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59912" y="339502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it" sz="3200" b="1" dirty="0" smtClean="0">
                <a:solidFill>
                  <a:srgbClr val="002060"/>
                </a:solidFill>
              </a:rPr>
              <a:t>Problems</a:t>
            </a:r>
            <a:endParaRPr lang="it" sz="3200" b="1" dirty="0">
              <a:solidFill>
                <a:srgbClr val="002060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11560" y="1243582"/>
            <a:ext cx="7992888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Mostly based on voluntary activities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Limited financial resources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No editorial board, no secretariat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Very limited diffusion</a:t>
            </a:r>
            <a:endParaRPr lang="it" sz="2400" dirty="0">
              <a:solidFill>
                <a:schemeClr val="dk1"/>
              </a:solidFill>
            </a:endParaRP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Lack of involvement of the national &amp; european endocrine societies</a:t>
            </a:r>
          </a:p>
        </p:txBody>
      </p:sp>
    </p:spTree>
    <p:extLst>
      <p:ext uri="{BB962C8B-B14F-4D97-AF65-F5344CB8AC3E}">
        <p14:creationId xmlns:p14="http://schemas.microsoft.com/office/powerpoint/2010/main" xmlns="" val="253377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59912" y="339502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it" sz="3200" b="1" dirty="0" smtClean="0">
                <a:solidFill>
                  <a:srgbClr val="002060"/>
                </a:solidFill>
              </a:rPr>
              <a:t>Needs</a:t>
            </a:r>
            <a:endParaRPr lang="it" sz="3200" b="1" dirty="0">
              <a:solidFill>
                <a:srgbClr val="002060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539552" y="1387598"/>
            <a:ext cx="7992888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>
                <a:solidFill>
                  <a:schemeClr val="dk1"/>
                </a:solidFill>
              </a:rPr>
              <a:t>C</a:t>
            </a:r>
            <a:r>
              <a:rPr lang="it" sz="2400" dirty="0" smtClean="0">
                <a:solidFill>
                  <a:schemeClr val="dk1"/>
                </a:solidFill>
              </a:rPr>
              <a:t>ooperation with the (european and/or national) endocrine societies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Need of a stable staff/organization 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Enlarged financial support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Back-up informatic company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Decrease of the costs of courses</a:t>
            </a:r>
            <a:endParaRPr lang="it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4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59912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it" sz="3200" b="1" dirty="0" smtClean="0">
                <a:solidFill>
                  <a:srgbClr val="002060"/>
                </a:solidFill>
              </a:rPr>
              <a:t>Perspectives: Competition </a:t>
            </a:r>
            <a:r>
              <a:rPr lang="it" sz="3200" b="1" dirty="0">
                <a:solidFill>
                  <a:srgbClr val="002060"/>
                </a:solidFill>
              </a:rPr>
              <a:t>analysis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11560" y="1347614"/>
            <a:ext cx="7992888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Current </a:t>
            </a:r>
            <a:r>
              <a:rPr lang="it" sz="2400" dirty="0">
                <a:solidFill>
                  <a:schemeClr val="dk1"/>
                </a:solidFill>
              </a:rPr>
              <a:t>cost for a </a:t>
            </a:r>
            <a:r>
              <a:rPr lang="it" sz="2400" dirty="0" smtClean="0">
                <a:solidFill>
                  <a:schemeClr val="dk1"/>
                </a:solidFill>
              </a:rPr>
              <a:t>CME </a:t>
            </a:r>
            <a:r>
              <a:rPr lang="it" sz="2400" dirty="0">
                <a:solidFill>
                  <a:schemeClr val="dk1"/>
                </a:solidFill>
              </a:rPr>
              <a:t>Course: </a:t>
            </a:r>
            <a:r>
              <a:rPr lang="it" sz="2400" dirty="0" smtClean="0">
                <a:solidFill>
                  <a:schemeClr val="dk1"/>
                </a:solidFill>
              </a:rPr>
              <a:t>40-150 </a:t>
            </a:r>
            <a:r>
              <a:rPr lang="it" sz="2400" dirty="0">
                <a:solidFill>
                  <a:schemeClr val="dk1"/>
                </a:solidFill>
              </a:rPr>
              <a:t>euro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Current </a:t>
            </a:r>
            <a:r>
              <a:rPr lang="it" sz="2400" dirty="0">
                <a:solidFill>
                  <a:schemeClr val="dk1"/>
                </a:solidFill>
              </a:rPr>
              <a:t>cost for platform </a:t>
            </a:r>
            <a:r>
              <a:rPr lang="it" sz="2400" dirty="0" smtClean="0">
                <a:solidFill>
                  <a:schemeClr val="dk1"/>
                </a:solidFill>
              </a:rPr>
              <a:t>subscription (eg, UptoDate): about 500 euro/year</a:t>
            </a: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 panose="020B0604020202020204" pitchFamily="34" charset="0"/>
              <a:buChar char="•"/>
            </a:pPr>
            <a:r>
              <a:rPr lang="it" sz="2400" dirty="0" smtClean="0">
                <a:solidFill>
                  <a:schemeClr val="dk1"/>
                </a:solidFill>
              </a:rPr>
              <a:t>Limits:                               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</a:pPr>
            <a:r>
              <a:rPr lang="it" sz="2400" dirty="0" smtClean="0">
                <a:solidFill>
                  <a:schemeClr val="dk1"/>
                </a:solidFill>
              </a:rPr>
              <a:t>   - USA-based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" sz="2400" dirty="0" smtClean="0">
                <a:solidFill>
                  <a:schemeClr val="dk1"/>
                </a:solidFill>
              </a:rPr>
              <a:t>   - mostly internal </a:t>
            </a:r>
            <a:r>
              <a:rPr lang="it" sz="2400" dirty="0">
                <a:solidFill>
                  <a:schemeClr val="dk1"/>
                </a:solidFill>
              </a:rPr>
              <a:t>medicine </a:t>
            </a:r>
            <a:r>
              <a:rPr lang="it" sz="2400" dirty="0" smtClean="0">
                <a:solidFill>
                  <a:schemeClr val="dk1"/>
                </a:solidFill>
              </a:rPr>
              <a:t>contents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t-IT" sz="2400" dirty="0">
                <a:solidFill>
                  <a:schemeClr val="dk1"/>
                </a:solidFill>
              </a:rPr>
              <a:t> </a:t>
            </a:r>
            <a:r>
              <a:rPr lang="it-IT" sz="2400" dirty="0" smtClean="0">
                <a:solidFill>
                  <a:schemeClr val="dk1"/>
                </a:solidFill>
              </a:rPr>
              <a:t>  - </a:t>
            </a:r>
            <a:r>
              <a:rPr lang="it-IT" sz="2400" dirty="0" err="1" smtClean="0">
                <a:solidFill>
                  <a:schemeClr val="dk1"/>
                </a:solidFill>
              </a:rPr>
              <a:t>nearly</a:t>
            </a:r>
            <a:r>
              <a:rPr lang="it-IT" sz="2400" dirty="0" smtClean="0">
                <a:solidFill>
                  <a:schemeClr val="dk1"/>
                </a:solidFill>
              </a:rPr>
              <a:t> no </a:t>
            </a:r>
            <a:r>
              <a:rPr lang="it-IT" sz="2400" dirty="0" err="1" smtClean="0">
                <a:solidFill>
                  <a:schemeClr val="dk1"/>
                </a:solidFill>
              </a:rPr>
              <a:t>contribute</a:t>
            </a:r>
            <a:r>
              <a:rPr lang="it-IT" sz="2400" dirty="0" smtClean="0">
                <a:solidFill>
                  <a:schemeClr val="dk1"/>
                </a:solidFill>
              </a:rPr>
              <a:t> from </a:t>
            </a:r>
            <a:r>
              <a:rPr lang="it-IT" sz="2400" dirty="0" err="1" smtClean="0">
                <a:solidFill>
                  <a:schemeClr val="dk1"/>
                </a:solidFill>
              </a:rPr>
              <a:t>european</a:t>
            </a:r>
            <a:r>
              <a:rPr lang="it-IT" sz="2400" dirty="0" smtClean="0">
                <a:solidFill>
                  <a:schemeClr val="dk1"/>
                </a:solidFill>
              </a:rPr>
              <a:t> </a:t>
            </a:r>
            <a:r>
              <a:rPr lang="it-IT" sz="2400" dirty="0" err="1" smtClean="0">
                <a:solidFill>
                  <a:schemeClr val="dk1"/>
                </a:solidFill>
              </a:rPr>
              <a:t>experts</a:t>
            </a:r>
            <a:endParaRPr lang="it" sz="2400" dirty="0" smtClean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 lang="it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0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 b="1" dirty="0">
                <a:solidFill>
                  <a:srgbClr val="002060"/>
                </a:solidFill>
              </a:rPr>
              <a:t>Target</a:t>
            </a:r>
            <a:r>
              <a:rPr lang="it" sz="3000" dirty="0">
                <a:solidFill>
                  <a:srgbClr val="002060"/>
                </a:solidFill>
              </a:rPr>
              <a:t> </a:t>
            </a:r>
            <a:r>
              <a:rPr lang="it" sz="3000" b="1" dirty="0">
                <a:solidFill>
                  <a:srgbClr val="002060"/>
                </a:solidFill>
              </a:rPr>
              <a:t>analysis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31590"/>
            <a:ext cx="4113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endParaRPr lang="it" sz="1600" dirty="0" smtClean="0">
              <a:solidFill>
                <a:schemeClr val="dk1"/>
              </a:solidFill>
            </a:endParaRPr>
          </a:p>
          <a:p>
            <a:pPr marL="285750" lvl="0" indent="-285750">
              <a:spcAft>
                <a:spcPts val="0"/>
              </a:spcAft>
              <a:buClr>
                <a:schemeClr val="dk1"/>
              </a:buClr>
              <a:buSzPct val="68750"/>
              <a:buFont typeface="Arial" panose="020B0604020202020204" pitchFamily="34" charset="0"/>
              <a:buChar char="•"/>
            </a:pPr>
            <a:r>
              <a:rPr lang="it" sz="2000" dirty="0">
                <a:solidFill>
                  <a:schemeClr val="dk1"/>
                </a:solidFill>
              </a:rPr>
              <a:t>3000 </a:t>
            </a:r>
            <a:r>
              <a:rPr lang="it" sz="2000" dirty="0" smtClean="0">
                <a:solidFill>
                  <a:schemeClr val="dk1"/>
                </a:solidFill>
              </a:rPr>
              <a:t>ESE endocrinologists</a:t>
            </a:r>
            <a:endParaRPr lang="it" sz="2000" dirty="0">
              <a:solidFill>
                <a:schemeClr val="dk1"/>
              </a:solidFill>
            </a:endParaRP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dk1"/>
                </a:solidFill>
              </a:rPr>
              <a:t>A</a:t>
            </a:r>
            <a:r>
              <a:rPr lang="it" sz="2000" dirty="0" smtClean="0">
                <a:solidFill>
                  <a:schemeClr val="dk1"/>
                </a:solidFill>
              </a:rPr>
              <a:t>bout 15000 </a:t>
            </a:r>
            <a:r>
              <a:rPr lang="it" sz="2000" dirty="0">
                <a:solidFill>
                  <a:schemeClr val="dk1"/>
                </a:solidFill>
              </a:rPr>
              <a:t>european endocrinologists </a:t>
            </a:r>
            <a:r>
              <a:rPr lang="it" sz="2000" dirty="0" smtClean="0">
                <a:solidFill>
                  <a:schemeClr val="dk1"/>
                </a:solidFill>
              </a:rPr>
              <a:t>(?)</a:t>
            </a:r>
            <a:endParaRPr lang="it" sz="2000" dirty="0">
              <a:solidFill>
                <a:schemeClr val="dk1"/>
              </a:solidFill>
            </a:endParaRPr>
          </a:p>
          <a:p>
            <a:pPr marL="28575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 panose="020B0604020202020204" pitchFamily="34" charset="0"/>
              <a:buChar char="•"/>
            </a:pPr>
            <a:r>
              <a:rPr lang="it" sz="2000" dirty="0">
                <a:solidFill>
                  <a:schemeClr val="dk1"/>
                </a:solidFill>
              </a:rPr>
              <a:t>Endocrinologists which are not </a:t>
            </a:r>
            <a:r>
              <a:rPr lang="it" sz="2000" dirty="0" smtClean="0">
                <a:solidFill>
                  <a:schemeClr val="dk1"/>
                </a:solidFill>
              </a:rPr>
              <a:t>ESE members and need continuous education: 10000 (?)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endParaRPr lang="it" sz="2000" dirty="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it" sz="2000" dirty="0" smtClean="0">
                <a:solidFill>
                  <a:schemeClr val="dk1"/>
                </a:solidFill>
              </a:rPr>
              <a:t>	ESE subscription costs:</a:t>
            </a:r>
            <a:endParaRPr lang="it" sz="2000" dirty="0">
              <a:solidFill>
                <a:schemeClr val="dk1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b="29507"/>
          <a:stretch/>
        </p:blipFill>
        <p:spPr>
          <a:xfrm>
            <a:off x="4424699" y="435775"/>
            <a:ext cx="4407600" cy="427194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1058</Words>
  <Application>Microsoft Office PowerPoint</Application>
  <PresentationFormat>Diavoorstelling (16:9)</PresentationFormat>
  <Paragraphs>358</Paragraphs>
  <Slides>21</Slides>
  <Notes>18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simple-light-2</vt:lpstr>
      <vt:lpstr>EEU Business Plan</vt:lpstr>
      <vt:lpstr>A short history of EEU</vt:lpstr>
      <vt:lpstr>A short history of EEU</vt:lpstr>
      <vt:lpstr>Costs</vt:lpstr>
      <vt:lpstr>Dia 5</vt:lpstr>
      <vt:lpstr>Problems</vt:lpstr>
      <vt:lpstr>Needs</vt:lpstr>
      <vt:lpstr>Perspectives: Competition analysis</vt:lpstr>
      <vt:lpstr>Target analysis</vt:lpstr>
      <vt:lpstr>Dia 10</vt:lpstr>
      <vt:lpstr>Operating plan</vt:lpstr>
      <vt:lpstr>Operating plan: Options</vt:lpstr>
      <vt:lpstr>Communication and Promotion</vt:lpstr>
      <vt:lpstr>Economic plan/year</vt:lpstr>
      <vt:lpstr>Economic plan/year (2)</vt:lpstr>
      <vt:lpstr>Financial Plan</vt:lpstr>
      <vt:lpstr>Financial Plan (2)</vt:lpstr>
      <vt:lpstr>Conclusions</vt:lpstr>
      <vt:lpstr>Conclusions: Road to Cooperation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EEU Business plan</dc:title>
  <dc:creator>papini</dc:creator>
  <cp:lastModifiedBy>cbbrouwer</cp:lastModifiedBy>
  <cp:revision>43</cp:revision>
  <dcterms:modified xsi:type="dcterms:W3CDTF">2017-04-29T12:12:58Z</dcterms:modified>
</cp:coreProperties>
</file>