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74" r:id="rId2"/>
    <p:sldId id="367" r:id="rId3"/>
    <p:sldId id="391" r:id="rId4"/>
    <p:sldId id="392" r:id="rId5"/>
    <p:sldId id="280" r:id="rId6"/>
    <p:sldId id="279" r:id="rId7"/>
    <p:sldId id="389" r:id="rId8"/>
    <p:sldId id="285" r:id="rId9"/>
    <p:sldId id="369" r:id="rId10"/>
    <p:sldId id="286" r:id="rId11"/>
    <p:sldId id="287" r:id="rId12"/>
    <p:sldId id="370" r:id="rId13"/>
    <p:sldId id="281" r:id="rId14"/>
    <p:sldId id="296" r:id="rId15"/>
    <p:sldId id="294" r:id="rId16"/>
    <p:sldId id="377" r:id="rId17"/>
    <p:sldId id="379" r:id="rId18"/>
    <p:sldId id="394" r:id="rId19"/>
    <p:sldId id="386" r:id="rId20"/>
    <p:sldId id="393" r:id="rId21"/>
    <p:sldId id="298" r:id="rId22"/>
    <p:sldId id="302" r:id="rId23"/>
    <p:sldId id="299" r:id="rId24"/>
    <p:sldId id="300" r:id="rId25"/>
    <p:sldId id="301" r:id="rId26"/>
    <p:sldId id="371" r:id="rId27"/>
    <p:sldId id="372" r:id="rId28"/>
    <p:sldId id="376" r:id="rId29"/>
    <p:sldId id="373" r:id="rId30"/>
    <p:sldId id="374" r:id="rId31"/>
    <p:sldId id="375" r:id="rId32"/>
    <p:sldId id="390" r:id="rId33"/>
    <p:sldId id="303" r:id="rId34"/>
    <p:sldId id="306" r:id="rId35"/>
    <p:sldId id="307" r:id="rId36"/>
    <p:sldId id="304" r:id="rId37"/>
    <p:sldId id="308" r:id="rId38"/>
    <p:sldId id="315" r:id="rId39"/>
    <p:sldId id="316" r:id="rId40"/>
    <p:sldId id="326" r:id="rId41"/>
    <p:sldId id="327" r:id="rId42"/>
    <p:sldId id="381" r:id="rId43"/>
    <p:sldId id="331" r:id="rId44"/>
    <p:sldId id="365" r:id="rId45"/>
    <p:sldId id="359" r:id="rId46"/>
    <p:sldId id="360" r:id="rId47"/>
    <p:sldId id="361" r:id="rId48"/>
    <p:sldId id="362" r:id="rId49"/>
    <p:sldId id="387" r:id="rId50"/>
    <p:sldId id="363" r:id="rId51"/>
    <p:sldId id="364" r:id="rId5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00"/>
    <a:srgbClr val="FFFF0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32" autoAdjust="0"/>
    <p:restoredTop sz="75994" autoAdjust="0"/>
  </p:normalViewPr>
  <p:slideViewPr>
    <p:cSldViewPr>
      <p:cViewPr>
        <p:scale>
          <a:sx n="90" d="100"/>
          <a:sy n="90" d="100"/>
        </p:scale>
        <p:origin x="-1075" y="-10"/>
      </p:cViewPr>
      <p:guideLst>
        <p:guide orient="horz" pos="2160"/>
        <p:guide pos="2880"/>
      </p:guideLst>
    </p:cSldViewPr>
  </p:slideViewPr>
  <p:notesTextViewPr>
    <p:cViewPr>
      <p:scale>
        <a:sx n="1" d="1"/>
        <a:sy n="1" d="1"/>
      </p:scale>
      <p:origin x="0" y="0"/>
    </p:cViewPr>
  </p:notesTextViewPr>
  <p:sorterViewPr>
    <p:cViewPr>
      <p:scale>
        <a:sx n="100" d="100"/>
        <a:sy n="100" d="100"/>
      </p:scale>
      <p:origin x="0" y="464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AA14E-01B3-4292-AE93-4A43B3DAC51F}" type="datetimeFigureOut">
              <a:rPr lang="en-US" smtClean="0"/>
              <a:pPr/>
              <a:t>4/28/2017</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3A2ABF-82D0-4CE0-8AB1-A99C29200CE1}" type="slidenum">
              <a:rPr lang="en-US" smtClean="0"/>
              <a:pPr/>
              <a:t>‹nr.›</a:t>
            </a:fld>
            <a:endParaRPr lang="en-US"/>
          </a:p>
        </p:txBody>
      </p:sp>
    </p:spTree>
    <p:extLst>
      <p:ext uri="{BB962C8B-B14F-4D97-AF65-F5344CB8AC3E}">
        <p14:creationId xmlns:p14="http://schemas.microsoft.com/office/powerpoint/2010/main" xmlns="" val="3340345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fr.wikipedia.org/wiki/Antonio_Tajani" TargetMode="External"/><Relationship Id="rId3" Type="http://schemas.openxmlformats.org/officeDocument/2006/relationships/hyperlink" Target="https://fr.wikipedia.org/wiki/Pr%C3%A9sident_du_Conseil_europ%C3%A9en" TargetMode="External"/><Relationship Id="rId7" Type="http://schemas.openxmlformats.org/officeDocument/2006/relationships/hyperlink" Target="https://fr.wikipedia.org/wiki/Pr%C3%A9sident_du_Parlement_europ%C3%A9en"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fr.wikipedia.org/wiki/Jean-Claude_Juncker" TargetMode="External"/><Relationship Id="rId5" Type="http://schemas.openxmlformats.org/officeDocument/2006/relationships/hyperlink" Target="https://fr.wikipedia.org/wiki/Pr%C3%A9sident_de_la_Commission_europ%C3%A9enne" TargetMode="External"/><Relationship Id="rId10" Type="http://schemas.openxmlformats.org/officeDocument/2006/relationships/hyperlink" Target="https://fr.wikipedia.org/wiki/Pr%C3%A9sidence_maltaise_du_Conseil_de_l'Union_europ%C3%A9enne_en_2017" TargetMode="External"/><Relationship Id="rId4" Type="http://schemas.openxmlformats.org/officeDocument/2006/relationships/hyperlink" Target="https://fr.wikipedia.org/wiki/Donald_Tusk" TargetMode="External"/><Relationship Id="rId9" Type="http://schemas.openxmlformats.org/officeDocument/2006/relationships/hyperlink" Target="https://fr.wikipedia.org/wiki/Pr%C3%A9sidence_du_Conseil_de_l'Union_europ%C3%A9enn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fr.wikipedia.org/wiki/Sidon" TargetMode="External"/><Relationship Id="rId13" Type="http://schemas.openxmlformats.org/officeDocument/2006/relationships/hyperlink" Target="https://fr.wikipedia.org/wiki/Bosphore" TargetMode="External"/><Relationship Id="rId18" Type="http://schemas.openxmlformats.org/officeDocument/2006/relationships/hyperlink" Target="https://fr.wikipedia.org/wiki/Milet" TargetMode="External"/><Relationship Id="rId3" Type="http://schemas.openxmlformats.org/officeDocument/2006/relationships/hyperlink" Target="https://fr.wikipedia.org/wiki/Europe" TargetMode="External"/><Relationship Id="rId21" Type="http://schemas.openxmlformats.org/officeDocument/2006/relationships/hyperlink" Target="https://en.wikipedia.org/wiki/Delian_Apollo" TargetMode="External"/><Relationship Id="rId7" Type="http://schemas.openxmlformats.org/officeDocument/2006/relationships/hyperlink" Target="https://fr.wikipedia.org/wiki/Jean_Haudry" TargetMode="External"/><Relationship Id="rId12" Type="http://schemas.openxmlformats.org/officeDocument/2006/relationships/hyperlink" Target="https://fr.wikipedia.org/wiki/Gortyne" TargetMode="External"/><Relationship Id="rId17" Type="http://schemas.openxmlformats.org/officeDocument/2006/relationships/hyperlink" Target="https://fr.wikipedia.org/wiki/Anatolie" TargetMode="External"/><Relationship Id="rId25" Type="http://schemas.openxmlformats.org/officeDocument/2006/relationships/hyperlink" Target="https://en.wikipedia.org/wiki/Hecataeus_of_Miletus" TargetMode="External"/><Relationship Id="rId2" Type="http://schemas.openxmlformats.org/officeDocument/2006/relationships/slide" Target="../slides/slide2.xml"/><Relationship Id="rId16" Type="http://schemas.openxmlformats.org/officeDocument/2006/relationships/hyperlink" Target="https://fr.wikipedia.org/wiki/Sarp%C3%A9don" TargetMode="External"/><Relationship Id="rId20" Type="http://schemas.openxmlformats.org/officeDocument/2006/relationships/hyperlink" Target="https://en.wikipedia.org/wiki/Homeric_Hymn" TargetMode="External"/><Relationship Id="rId1" Type="http://schemas.openxmlformats.org/officeDocument/2006/relationships/notesMaster" Target="../notesMasters/notesMaster1.xml"/><Relationship Id="rId6" Type="http://schemas.openxmlformats.org/officeDocument/2006/relationships/hyperlink" Target="https://fr.wikipedia.org/wiki/Zeus" TargetMode="External"/><Relationship Id="rId11" Type="http://schemas.openxmlformats.org/officeDocument/2006/relationships/hyperlink" Target="https://fr.wikipedia.org/wiki/Cr%C3%A8te" TargetMode="External"/><Relationship Id="rId24" Type="http://schemas.openxmlformats.org/officeDocument/2006/relationships/hyperlink" Target="https://en.wikipedia.org/wiki/Anaximander" TargetMode="External"/><Relationship Id="rId5" Type="http://schemas.openxmlformats.org/officeDocument/2006/relationships/hyperlink" Target="https://fr.wikipedia.org/wiki/Europe_fille_d'Ag%C3%A9nor" TargetMode="External"/><Relationship Id="rId15" Type="http://schemas.openxmlformats.org/officeDocument/2006/relationships/hyperlink" Target="https://fr.wikipedia.org/wiki/Rhadamanthe" TargetMode="External"/><Relationship Id="rId23" Type="http://schemas.openxmlformats.org/officeDocument/2006/relationships/hyperlink" Target="https://en.wikipedia.org/wiki/Europa_(mythology)" TargetMode="External"/><Relationship Id="rId10" Type="http://schemas.openxmlformats.org/officeDocument/2006/relationships/hyperlink" Target="https://fr.wikipedia.org/wiki/H%C3%A9ra" TargetMode="External"/><Relationship Id="rId19" Type="http://schemas.openxmlformats.org/officeDocument/2006/relationships/hyperlink" Target="https://fr.wikipedia.org/wiki/Ast%C3%A9rion_(Cr%C3%A8te)" TargetMode="External"/><Relationship Id="rId4" Type="http://schemas.openxmlformats.org/officeDocument/2006/relationships/hyperlink" Target="https://fr.wikipedia.org/wiki/Grec_ancien" TargetMode="External"/><Relationship Id="rId9" Type="http://schemas.openxmlformats.org/officeDocument/2006/relationships/hyperlink" Target="https://fr.wikipedia.org/wiki/Taureau_cr%C3%A9tois" TargetMode="External"/><Relationship Id="rId14" Type="http://schemas.openxmlformats.org/officeDocument/2006/relationships/hyperlink" Target="https://fr.wikipedia.org/wiki/Minos" TargetMode="External"/><Relationship Id="rId22" Type="http://schemas.openxmlformats.org/officeDocument/2006/relationships/hyperlink" Target="https://en.wikipedia.org/wiki/Aegean_Sea"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fr.wikipedia.org/wiki/Cerveau" TargetMode="External"/><Relationship Id="rId13" Type="http://schemas.openxmlformats.org/officeDocument/2006/relationships/hyperlink" Target="http://fr.wikipedia.org/wiki/Air" TargetMode="External"/><Relationship Id="rId18" Type="http://schemas.openxmlformats.org/officeDocument/2006/relationships/hyperlink" Target="http://fr.wikipedia.org/wiki/Diur%C3%A9tique" TargetMode="External"/><Relationship Id="rId3" Type="http://schemas.openxmlformats.org/officeDocument/2006/relationships/hyperlink" Target="http://fr.wikipedia.org/wiki/Humeur" TargetMode="External"/><Relationship Id="rId21" Type="http://schemas.openxmlformats.org/officeDocument/2006/relationships/hyperlink" Target="http://fr.wikipedia.org/wiki/Liquide" TargetMode="External"/><Relationship Id="rId7" Type="http://schemas.openxmlformats.org/officeDocument/2006/relationships/hyperlink" Target="http://fr.wikipedia.org/wiki/Pituite" TargetMode="External"/><Relationship Id="rId12" Type="http://schemas.openxmlformats.org/officeDocument/2006/relationships/hyperlink" Target="http://fr.wikipedia.org/wiki/Feu" TargetMode="External"/><Relationship Id="rId17" Type="http://schemas.openxmlformats.org/officeDocument/2006/relationships/hyperlink" Target="http://fr.wikipedia.org/wiki/Cholagogue" TargetMode="External"/><Relationship Id="rId2" Type="http://schemas.openxmlformats.org/officeDocument/2006/relationships/slide" Target="../slides/slide23.xml"/><Relationship Id="rId16" Type="http://schemas.openxmlformats.org/officeDocument/2006/relationships/hyperlink" Target="http://fr.wikipedia.org/wiki/Th%C3%A9orie_des_humeurs" TargetMode="External"/><Relationship Id="rId20" Type="http://schemas.openxmlformats.org/officeDocument/2006/relationships/hyperlink" Target="http://fr.wikipedia.org/wiki/Les_Fleurs_du_mal" TargetMode="External"/><Relationship Id="rId1" Type="http://schemas.openxmlformats.org/officeDocument/2006/relationships/notesMaster" Target="../notesMasters/notesMaster1.xml"/><Relationship Id="rId6" Type="http://schemas.openxmlformats.org/officeDocument/2006/relationships/hyperlink" Target="http://fr.wikipedia.org/wiki/C%C5%93ur" TargetMode="External"/><Relationship Id="rId11" Type="http://schemas.openxmlformats.org/officeDocument/2006/relationships/hyperlink" Target="http://fr.wikipedia.org/wiki/Rate" TargetMode="External"/><Relationship Id="rId5" Type="http://schemas.openxmlformats.org/officeDocument/2006/relationships/hyperlink" Target="http://fr.wikipedia.org/wiki/Foie" TargetMode="External"/><Relationship Id="rId15" Type="http://schemas.openxmlformats.org/officeDocument/2006/relationships/hyperlink" Target="http://fr.wikipedia.org/wiki/Eau" TargetMode="External"/><Relationship Id="rId10" Type="http://schemas.openxmlformats.org/officeDocument/2006/relationships/hyperlink" Target="http://fr.wikipedia.org/wiki/Atrabile" TargetMode="External"/><Relationship Id="rId19" Type="http://schemas.openxmlformats.org/officeDocument/2006/relationships/hyperlink" Target="http://fr.wikipedia.org/wiki/Saign%C3%A9e_(m%C3%A9decine)" TargetMode="External"/><Relationship Id="rId4" Type="http://schemas.openxmlformats.org/officeDocument/2006/relationships/hyperlink" Target="http://fr.wikipedia.org/wiki/Sang" TargetMode="External"/><Relationship Id="rId9" Type="http://schemas.openxmlformats.org/officeDocument/2006/relationships/hyperlink" Target="http://fr.wikipedia.org/wiki/Bile" TargetMode="External"/><Relationship Id="rId14" Type="http://schemas.openxmlformats.org/officeDocument/2006/relationships/hyperlink" Target="http://fr.wikipedia.org/wiki/Terre" TargetMode="External"/><Relationship Id="rId22" Type="http://schemas.openxmlformats.org/officeDocument/2006/relationships/hyperlink" Target="http://fr.wikipedia.org/wiki/Froid"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fr.wikipedia.org/wiki/1927" TargetMode="External"/><Relationship Id="rId13" Type="http://schemas.openxmlformats.org/officeDocument/2006/relationships/hyperlink" Target="https://fr.wikipedia.org/wiki/%C3%89douard_Laguesse" TargetMode="External"/><Relationship Id="rId18" Type="http://schemas.openxmlformats.org/officeDocument/2006/relationships/hyperlink" Target="https://fr.wikipedia.org/wiki/Hormone_peptidique" TargetMode="External"/><Relationship Id="rId3" Type="http://schemas.openxmlformats.org/officeDocument/2006/relationships/hyperlink" Target="https://fr.wikipedia.org/wiki/23_avril" TargetMode="External"/><Relationship Id="rId7" Type="http://schemas.openxmlformats.org/officeDocument/2006/relationships/hyperlink" Target="https://fr.wikipedia.org/wiki/Novembre_1927" TargetMode="External"/><Relationship Id="rId12" Type="http://schemas.openxmlformats.org/officeDocument/2006/relationships/hyperlink" Target="https://fr.wikipedia.org/wiki/France" TargetMode="External"/><Relationship Id="rId17" Type="http://schemas.openxmlformats.org/officeDocument/2006/relationships/hyperlink" Target="https://fr.wikipedia.org/wiki/Hormone" TargetMode="External"/><Relationship Id="rId2" Type="http://schemas.openxmlformats.org/officeDocument/2006/relationships/slide" Target="../slides/slide24.xml"/><Relationship Id="rId16" Type="http://schemas.openxmlformats.org/officeDocument/2006/relationships/hyperlink" Target="https://fr.wikipedia.org/wiki/Ernest_Starling" TargetMode="External"/><Relationship Id="rId1" Type="http://schemas.openxmlformats.org/officeDocument/2006/relationships/notesMaster" Target="../notesMasters/notesMaster1.xml"/><Relationship Id="rId6" Type="http://schemas.openxmlformats.org/officeDocument/2006/relationships/hyperlink" Target="https://fr.wikipedia.org/wiki/6_novembre" TargetMode="External"/><Relationship Id="rId11" Type="http://schemas.openxmlformats.org/officeDocument/2006/relationships/hyperlink" Target="https://fr.wikipedia.org/wiki/M%C3%A9decin" TargetMode="External"/><Relationship Id="rId5" Type="http://schemas.openxmlformats.org/officeDocument/2006/relationships/hyperlink" Target="https://fr.wikipedia.org/wiki/1861" TargetMode="External"/><Relationship Id="rId15" Type="http://schemas.openxmlformats.org/officeDocument/2006/relationships/hyperlink" Target="https://fr.wikipedia.org/wiki/S%C3%A9cr%C3%A9tine" TargetMode="External"/><Relationship Id="rId10" Type="http://schemas.openxmlformats.org/officeDocument/2006/relationships/hyperlink" Target="https://fr.wikipedia.org/wiki/C%C3%B4te-d'Or" TargetMode="External"/><Relationship Id="rId4" Type="http://schemas.openxmlformats.org/officeDocument/2006/relationships/hyperlink" Target="https://fr.wikipedia.org/wiki/Avril_1861" TargetMode="External"/><Relationship Id="rId9" Type="http://schemas.openxmlformats.org/officeDocument/2006/relationships/hyperlink" Target="https://fr.wikipedia.org/wiki/Dijon" TargetMode="External"/><Relationship Id="rId14" Type="http://schemas.openxmlformats.org/officeDocument/2006/relationships/hyperlink" Target="https://fr.wikipedia.org/wiki/%C3%8Elots_de_Langerhan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fr.wikipedia.org/wiki/Sidon" TargetMode="External"/><Relationship Id="rId13" Type="http://schemas.openxmlformats.org/officeDocument/2006/relationships/hyperlink" Target="https://fr.wikipedia.org/wiki/Bosphore" TargetMode="External"/><Relationship Id="rId18" Type="http://schemas.openxmlformats.org/officeDocument/2006/relationships/hyperlink" Target="https://fr.wikipedia.org/wiki/Milet" TargetMode="External"/><Relationship Id="rId3" Type="http://schemas.openxmlformats.org/officeDocument/2006/relationships/hyperlink" Target="https://fr.wikipedia.org/wiki/Europe" TargetMode="External"/><Relationship Id="rId21" Type="http://schemas.openxmlformats.org/officeDocument/2006/relationships/hyperlink" Target="https://en.wikipedia.org/wiki/Delian_Apollo" TargetMode="External"/><Relationship Id="rId7" Type="http://schemas.openxmlformats.org/officeDocument/2006/relationships/hyperlink" Target="https://fr.wikipedia.org/wiki/Jean_Haudry" TargetMode="External"/><Relationship Id="rId12" Type="http://schemas.openxmlformats.org/officeDocument/2006/relationships/hyperlink" Target="https://fr.wikipedia.org/wiki/Gortyne" TargetMode="External"/><Relationship Id="rId17" Type="http://schemas.openxmlformats.org/officeDocument/2006/relationships/hyperlink" Target="https://fr.wikipedia.org/wiki/Anatolie" TargetMode="External"/><Relationship Id="rId25" Type="http://schemas.openxmlformats.org/officeDocument/2006/relationships/hyperlink" Target="https://en.wikipedia.org/wiki/Hecataeus_of_Miletus" TargetMode="External"/><Relationship Id="rId2" Type="http://schemas.openxmlformats.org/officeDocument/2006/relationships/slide" Target="../slides/slide3.xml"/><Relationship Id="rId16" Type="http://schemas.openxmlformats.org/officeDocument/2006/relationships/hyperlink" Target="https://fr.wikipedia.org/wiki/Sarp%C3%A9don" TargetMode="External"/><Relationship Id="rId20" Type="http://schemas.openxmlformats.org/officeDocument/2006/relationships/hyperlink" Target="https://en.wikipedia.org/wiki/Homeric_Hymn" TargetMode="External"/><Relationship Id="rId1" Type="http://schemas.openxmlformats.org/officeDocument/2006/relationships/notesMaster" Target="../notesMasters/notesMaster1.xml"/><Relationship Id="rId6" Type="http://schemas.openxmlformats.org/officeDocument/2006/relationships/hyperlink" Target="https://fr.wikipedia.org/wiki/Zeus" TargetMode="External"/><Relationship Id="rId11" Type="http://schemas.openxmlformats.org/officeDocument/2006/relationships/hyperlink" Target="https://fr.wikipedia.org/wiki/Cr%C3%A8te" TargetMode="External"/><Relationship Id="rId24" Type="http://schemas.openxmlformats.org/officeDocument/2006/relationships/hyperlink" Target="https://en.wikipedia.org/wiki/Anaximander" TargetMode="External"/><Relationship Id="rId5" Type="http://schemas.openxmlformats.org/officeDocument/2006/relationships/hyperlink" Target="https://fr.wikipedia.org/wiki/Europe_fille_d'Ag%C3%A9nor" TargetMode="External"/><Relationship Id="rId15" Type="http://schemas.openxmlformats.org/officeDocument/2006/relationships/hyperlink" Target="https://fr.wikipedia.org/wiki/Rhadamanthe" TargetMode="External"/><Relationship Id="rId23" Type="http://schemas.openxmlformats.org/officeDocument/2006/relationships/hyperlink" Target="https://en.wikipedia.org/wiki/Europa_(mythology)" TargetMode="External"/><Relationship Id="rId10" Type="http://schemas.openxmlformats.org/officeDocument/2006/relationships/hyperlink" Target="https://fr.wikipedia.org/wiki/H%C3%A9ra" TargetMode="External"/><Relationship Id="rId19" Type="http://schemas.openxmlformats.org/officeDocument/2006/relationships/hyperlink" Target="https://fr.wikipedia.org/wiki/Ast%C3%A9rion_(Cr%C3%A8te)" TargetMode="External"/><Relationship Id="rId4" Type="http://schemas.openxmlformats.org/officeDocument/2006/relationships/hyperlink" Target="https://fr.wikipedia.org/wiki/Grec_ancien" TargetMode="External"/><Relationship Id="rId9" Type="http://schemas.openxmlformats.org/officeDocument/2006/relationships/hyperlink" Target="https://fr.wikipedia.org/wiki/Taureau_cr%C3%A9tois" TargetMode="External"/><Relationship Id="rId14" Type="http://schemas.openxmlformats.org/officeDocument/2006/relationships/hyperlink" Target="https://fr.wikipedia.org/wiki/Minos" TargetMode="External"/><Relationship Id="rId22" Type="http://schemas.openxmlformats.org/officeDocument/2006/relationships/hyperlink" Target="https://en.wikipedia.org/wiki/Aegean_Sea"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legifrance.gouv.fr/"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diplomatie.gouv.fr/"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fr.wikipedia.org/wiki/Sidon" TargetMode="External"/><Relationship Id="rId13" Type="http://schemas.openxmlformats.org/officeDocument/2006/relationships/hyperlink" Target="https://fr.wikipedia.org/wiki/Bosphore" TargetMode="External"/><Relationship Id="rId18" Type="http://schemas.openxmlformats.org/officeDocument/2006/relationships/hyperlink" Target="https://fr.wikipedia.org/wiki/Milet" TargetMode="External"/><Relationship Id="rId3" Type="http://schemas.openxmlformats.org/officeDocument/2006/relationships/hyperlink" Target="https://fr.wikipedia.org/wiki/Europe" TargetMode="External"/><Relationship Id="rId21" Type="http://schemas.openxmlformats.org/officeDocument/2006/relationships/hyperlink" Target="https://en.wikipedia.org/wiki/Delian_Apollo" TargetMode="External"/><Relationship Id="rId7" Type="http://schemas.openxmlformats.org/officeDocument/2006/relationships/hyperlink" Target="https://fr.wikipedia.org/wiki/Jean_Haudry" TargetMode="External"/><Relationship Id="rId12" Type="http://schemas.openxmlformats.org/officeDocument/2006/relationships/hyperlink" Target="https://fr.wikipedia.org/wiki/Gortyne" TargetMode="External"/><Relationship Id="rId17" Type="http://schemas.openxmlformats.org/officeDocument/2006/relationships/hyperlink" Target="https://fr.wikipedia.org/wiki/Anatolie" TargetMode="External"/><Relationship Id="rId25" Type="http://schemas.openxmlformats.org/officeDocument/2006/relationships/hyperlink" Target="https://en.wikipedia.org/wiki/Hecataeus_of_Miletus" TargetMode="External"/><Relationship Id="rId2" Type="http://schemas.openxmlformats.org/officeDocument/2006/relationships/slide" Target="../slides/slide4.xml"/><Relationship Id="rId16" Type="http://schemas.openxmlformats.org/officeDocument/2006/relationships/hyperlink" Target="https://fr.wikipedia.org/wiki/Sarp%C3%A9don" TargetMode="External"/><Relationship Id="rId20" Type="http://schemas.openxmlformats.org/officeDocument/2006/relationships/hyperlink" Target="https://en.wikipedia.org/wiki/Homeric_Hymn" TargetMode="External"/><Relationship Id="rId1" Type="http://schemas.openxmlformats.org/officeDocument/2006/relationships/notesMaster" Target="../notesMasters/notesMaster1.xml"/><Relationship Id="rId6" Type="http://schemas.openxmlformats.org/officeDocument/2006/relationships/hyperlink" Target="https://fr.wikipedia.org/wiki/Zeus" TargetMode="External"/><Relationship Id="rId11" Type="http://schemas.openxmlformats.org/officeDocument/2006/relationships/hyperlink" Target="https://fr.wikipedia.org/wiki/Cr%C3%A8te" TargetMode="External"/><Relationship Id="rId24" Type="http://schemas.openxmlformats.org/officeDocument/2006/relationships/hyperlink" Target="https://en.wikipedia.org/wiki/Anaximander" TargetMode="External"/><Relationship Id="rId5" Type="http://schemas.openxmlformats.org/officeDocument/2006/relationships/hyperlink" Target="https://fr.wikipedia.org/wiki/Europe_fille_d'Ag%C3%A9nor" TargetMode="External"/><Relationship Id="rId15" Type="http://schemas.openxmlformats.org/officeDocument/2006/relationships/hyperlink" Target="https://fr.wikipedia.org/wiki/Rhadamanthe" TargetMode="External"/><Relationship Id="rId23" Type="http://schemas.openxmlformats.org/officeDocument/2006/relationships/hyperlink" Target="https://en.wikipedia.org/wiki/Europa_(mythology)" TargetMode="External"/><Relationship Id="rId10" Type="http://schemas.openxmlformats.org/officeDocument/2006/relationships/hyperlink" Target="https://fr.wikipedia.org/wiki/H%C3%A9ra" TargetMode="External"/><Relationship Id="rId19" Type="http://schemas.openxmlformats.org/officeDocument/2006/relationships/hyperlink" Target="https://fr.wikipedia.org/wiki/Ast%C3%A9rion_(Cr%C3%A8te)" TargetMode="External"/><Relationship Id="rId4" Type="http://schemas.openxmlformats.org/officeDocument/2006/relationships/hyperlink" Target="https://fr.wikipedia.org/wiki/Grec_ancien" TargetMode="External"/><Relationship Id="rId9" Type="http://schemas.openxmlformats.org/officeDocument/2006/relationships/hyperlink" Target="https://fr.wikipedia.org/wiki/Taureau_cr%C3%A9tois" TargetMode="External"/><Relationship Id="rId14" Type="http://schemas.openxmlformats.org/officeDocument/2006/relationships/hyperlink" Target="https://fr.wikipedia.org/wiki/Minos" TargetMode="External"/><Relationship Id="rId22" Type="http://schemas.openxmlformats.org/officeDocument/2006/relationships/hyperlink" Target="https://en.wikipedia.org/wiki/Aegean_Sea"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smtClean="0"/>
              <a:t>It’s a great pleasure for me to participate to this session. I still belong as emeritus to the University of Lille, North of France Lille, have a private practice at home, and I was elected as a </a:t>
            </a:r>
            <a:r>
              <a:rPr lang="en-GB" baseline="0" noProof="0" err="1" smtClean="0"/>
              <a:t>correspondant</a:t>
            </a:r>
            <a:r>
              <a:rPr lang="en-GB" baseline="0" noProof="0" smtClean="0"/>
              <a:t> member of the French Academy of Medicine. I thank </a:t>
            </a:r>
            <a:r>
              <a:rPr lang="en-GB" baseline="0" noProof="0" err="1" smtClean="0"/>
              <a:t>Gery</a:t>
            </a:r>
            <a:r>
              <a:rPr lang="en-GB" baseline="0" noProof="0" smtClean="0"/>
              <a:t> </a:t>
            </a:r>
            <a:r>
              <a:rPr lang="en-GB" baseline="0" noProof="0" err="1" smtClean="0"/>
              <a:t>Krassas</a:t>
            </a:r>
            <a:r>
              <a:rPr lang="en-GB" baseline="0" noProof="0" smtClean="0"/>
              <a:t> and he organizers for their kind invitation to speak about the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noProof="0" smtClean="0"/>
              <a:t>? Dans programme = il y a 12aine d’années, copie blanche rendue à Ph Chanson</a:t>
            </a:r>
            <a:endParaRPr lang="fr-FR" noProof="0" smtClean="0"/>
          </a:p>
          <a:p>
            <a:r>
              <a:rPr lang="fr-FR" noProof="0" smtClean="0"/>
              <a:t>Nathalie</a:t>
            </a:r>
            <a:r>
              <a:rPr lang="fr-FR" baseline="0" noProof="0" smtClean="0"/>
              <a:t> </a:t>
            </a:r>
            <a:r>
              <a:rPr lang="fr-FR" baseline="0" noProof="0" err="1" smtClean="0"/>
              <a:t>Jeandidier</a:t>
            </a:r>
            <a:r>
              <a:rPr lang="fr-FR" baseline="0" noProof="0" smtClean="0"/>
              <a:t> = strasbourgeoise, </a:t>
            </a:r>
            <a:r>
              <a:rPr lang="fr-FR" baseline="0" noProof="0" err="1" smtClean="0"/>
              <a:t>européeene</a:t>
            </a:r>
            <a:r>
              <a:rPr lang="fr-FR" baseline="0" noProof="0" smtClean="0"/>
              <a:t> convaincue</a:t>
            </a:r>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1</a:t>
            </a:fld>
            <a:endParaRPr lang="en-US"/>
          </a:p>
        </p:txBody>
      </p:sp>
    </p:spTree>
    <p:extLst>
      <p:ext uri="{BB962C8B-B14F-4D97-AF65-F5344CB8AC3E}">
        <p14:creationId xmlns:p14="http://schemas.microsoft.com/office/powerpoint/2010/main" xmlns="" val="75067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Europe was constructed step by step. The first step was in 1951</a:t>
            </a:r>
          </a:p>
          <a:p>
            <a:r>
              <a:rPr lang="en-US" noProof="0" dirty="0" smtClean="0"/>
              <a:t>supranational abilities are enlarged, </a:t>
            </a:r>
          </a:p>
          <a:p>
            <a:endParaRPr lang="en-US" noProof="0" dirty="0" smtClean="0"/>
          </a:p>
          <a:p>
            <a:r>
              <a:rPr lang="fr-FR" noProof="0" dirty="0" smtClean="0"/>
              <a:t>D’emblée il était clair que la construction se ferait par étapes, ce qui fut</a:t>
            </a:r>
            <a:r>
              <a:rPr lang="fr-FR" baseline="0" noProof="0" dirty="0" smtClean="0"/>
              <a:t> vrai est vrai au plan politique  avec des avancées et des soubresauts</a:t>
            </a:r>
          </a:p>
          <a:p>
            <a:r>
              <a:rPr lang="fr-FR" noProof="0" dirty="0" smtClean="0"/>
              <a:t>Traité de ROME : élargit le champ des compétences supranationales, lève les droits de douane entre états</a:t>
            </a:r>
            <a:endParaRPr lang="fr-FR" noProof="0" dirty="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10</a:t>
            </a:fld>
            <a:endParaRPr lang="en-US"/>
          </a:p>
        </p:txBody>
      </p:sp>
    </p:spTree>
    <p:extLst>
      <p:ext uri="{BB962C8B-B14F-4D97-AF65-F5344CB8AC3E}">
        <p14:creationId xmlns:p14="http://schemas.microsoft.com/office/powerpoint/2010/main" xmlns="" val="217866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In 1986 was created</a:t>
            </a:r>
            <a:r>
              <a:rPr lang="en-US" baseline="0" dirty="0" smtClean="0"/>
              <a:t>  the European Market </a:t>
            </a:r>
            <a:r>
              <a:rPr lang="en-US" baseline="0" dirty="0" err="1" smtClean="0"/>
              <a:t>favouring</a:t>
            </a:r>
            <a:r>
              <a:rPr lang="en-US" baseline="0" dirty="0" smtClean="0"/>
              <a:t> free movement of capital and services, and created an European council.</a:t>
            </a:r>
          </a:p>
          <a:p>
            <a:r>
              <a:rPr lang="en-US" baseline="0" dirty="0" smtClean="0"/>
              <a:t>In 1992 with the treaty of Maastricht the European Community authorized free movement of citizens , expansion of abilities</a:t>
            </a:r>
          </a:p>
          <a:p>
            <a:endParaRPr lang="en-US" baseline="0" dirty="0" smtClean="0"/>
          </a:p>
          <a:p>
            <a:r>
              <a:rPr lang="en-US" baseline="0" dirty="0" smtClean="0"/>
              <a:t>During these times, Europe was enlarged to UK</a:t>
            </a:r>
          </a:p>
          <a:p>
            <a:endParaRPr lang="en-US" baseline="0" dirty="0" smtClean="0"/>
          </a:p>
          <a:p>
            <a:r>
              <a:rPr lang="en-US" baseline="0" dirty="0" smtClean="0"/>
              <a:t> </a:t>
            </a:r>
          </a:p>
          <a:p>
            <a:r>
              <a:rPr lang="en-US" dirty="0" err="1" smtClean="0"/>
              <a:t>Acte</a:t>
            </a:r>
            <a:r>
              <a:rPr lang="en-US" dirty="0" smtClean="0"/>
              <a:t> Unique </a:t>
            </a:r>
            <a:r>
              <a:rPr lang="en-US" dirty="0" err="1" smtClean="0"/>
              <a:t>Européen</a:t>
            </a:r>
            <a:r>
              <a:rPr lang="en-US" dirty="0" smtClean="0"/>
              <a:t>. </a:t>
            </a:r>
            <a:r>
              <a:rPr lang="en-US" dirty="0" err="1" smtClean="0"/>
              <a:t>Acteur</a:t>
            </a:r>
            <a:r>
              <a:rPr lang="en-US" dirty="0" smtClean="0"/>
              <a:t> principal : Jacques </a:t>
            </a:r>
            <a:r>
              <a:rPr lang="en-US" dirty="0" err="1" smtClean="0"/>
              <a:t>Delors</a:t>
            </a:r>
            <a:endParaRPr lang="en-US" dirty="0" smtClean="0"/>
          </a:p>
          <a:p>
            <a:r>
              <a:rPr lang="en-US" dirty="0" smtClean="0"/>
              <a:t>1973 United Kingdom, </a:t>
            </a:r>
            <a:r>
              <a:rPr lang="en-US" dirty="0" err="1" smtClean="0"/>
              <a:t>Irland</a:t>
            </a:r>
            <a:r>
              <a:rPr lang="en-US" dirty="0" smtClean="0"/>
              <a:t>, Denmark</a:t>
            </a:r>
          </a:p>
          <a:p>
            <a:r>
              <a:rPr lang="en-US" dirty="0" smtClean="0"/>
              <a:t>1981 </a:t>
            </a:r>
            <a:r>
              <a:rPr lang="en-US" dirty="0" err="1" smtClean="0"/>
              <a:t>Grece</a:t>
            </a:r>
            <a:endParaRPr lang="en-US" dirty="0" smtClean="0"/>
          </a:p>
          <a:p>
            <a:r>
              <a:rPr lang="en-US" dirty="0" smtClean="0"/>
              <a:t>1986 Spain</a:t>
            </a:r>
          </a:p>
          <a:p>
            <a:r>
              <a:rPr lang="en-US" dirty="0" smtClean="0"/>
              <a:t>1990</a:t>
            </a:r>
            <a:r>
              <a:rPr lang="en-US" baseline="0" dirty="0" smtClean="0"/>
              <a:t> German Democratic Germany</a:t>
            </a:r>
          </a:p>
          <a:p>
            <a:r>
              <a:rPr lang="en-US" baseline="0" dirty="0" smtClean="0"/>
              <a:t>1995 Austria, Finland </a:t>
            </a:r>
            <a:endParaRPr lang="en-US" dirty="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11</a:t>
            </a:fld>
            <a:endParaRPr lang="en-US"/>
          </a:p>
        </p:txBody>
      </p:sp>
    </p:spTree>
    <p:extLst>
      <p:ext uri="{BB962C8B-B14F-4D97-AF65-F5344CB8AC3E}">
        <p14:creationId xmlns:p14="http://schemas.microsoft.com/office/powerpoint/2010/main" xmlns="" val="3315684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err="1" smtClean="0"/>
              <a:t>Acte</a:t>
            </a:r>
            <a:r>
              <a:rPr lang="en-US" smtClean="0"/>
              <a:t> Unique </a:t>
            </a:r>
            <a:r>
              <a:rPr lang="en-US" err="1" smtClean="0"/>
              <a:t>Européen</a:t>
            </a:r>
            <a:r>
              <a:rPr lang="en-US" smtClean="0"/>
              <a:t>. </a:t>
            </a:r>
            <a:r>
              <a:rPr lang="en-US" err="1" smtClean="0"/>
              <a:t>Acteur</a:t>
            </a:r>
            <a:r>
              <a:rPr lang="en-US" smtClean="0"/>
              <a:t> principal : Jacques </a:t>
            </a:r>
            <a:r>
              <a:rPr lang="en-US" err="1" smtClean="0"/>
              <a:t>Delors</a:t>
            </a:r>
            <a:endParaRPr lang="en-US" smtClean="0"/>
          </a:p>
          <a:p>
            <a:r>
              <a:rPr lang="en-US" smtClean="0"/>
              <a:t>2004 : In each country, treaty ratifying</a:t>
            </a:r>
            <a:r>
              <a:rPr lang="en-US" baseline="0" smtClean="0"/>
              <a:t> an European Constitution</a:t>
            </a:r>
          </a:p>
          <a:p>
            <a:r>
              <a:rPr lang="en-US" baseline="0" smtClean="0"/>
              <a:t>Then accepted by the parliaments</a:t>
            </a:r>
          </a:p>
          <a:p>
            <a:r>
              <a:rPr lang="en-US" baseline="0" smtClean="0"/>
              <a:t>2004 Cyprus, Estonia, Hungarian, Leetonia, Malta, Poland, Czech Republic, Slovakia, Slovenia</a:t>
            </a:r>
          </a:p>
          <a:p>
            <a:r>
              <a:rPr lang="en-US" baseline="0" smtClean="0"/>
              <a:t>2007 Bulgaria, Romania</a:t>
            </a:r>
          </a:p>
          <a:p>
            <a:r>
              <a:rPr lang="en-US" baseline="0" smtClean="0"/>
              <a:t>2013 Croatia</a:t>
            </a:r>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12</a:t>
            </a:fld>
            <a:endParaRPr lang="en-US"/>
          </a:p>
        </p:txBody>
      </p:sp>
    </p:spTree>
    <p:extLst>
      <p:ext uri="{BB962C8B-B14F-4D97-AF65-F5344CB8AC3E}">
        <p14:creationId xmlns:p14="http://schemas.microsoft.com/office/powerpoint/2010/main" xmlns="" val="331568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mtClean="0"/>
              <a:t>All Europa</a:t>
            </a:r>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13</a:t>
            </a:fld>
            <a:endParaRPr lang="en-US"/>
          </a:p>
        </p:txBody>
      </p:sp>
    </p:spTree>
    <p:extLst>
      <p:ext uri="{BB962C8B-B14F-4D97-AF65-F5344CB8AC3E}">
        <p14:creationId xmlns:p14="http://schemas.microsoft.com/office/powerpoint/2010/main" xmlns="" val="2464113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La diversité présente au sein de l'Union européenne est une réalité. A titre d'exemple, le nombre de </a:t>
            </a:r>
            <a:r>
              <a:rPr lang="fr-FR" b="1" smtClean="0"/>
              <a:t>langues officielles de l'UE</a:t>
            </a:r>
            <a:r>
              <a:rPr lang="fr-FR" smtClean="0"/>
              <a:t> est aujourd'hui de 24. Depuis le 1er mai 2004, 21 langues étaient officiellement reconnues : le tchèque ; le danois ; l'allemand ; l'estonien ; le grec ; l'anglais ; l'espagnol ; le français ; l'italien ; le letton ; le lituanien ; le hongrois ; le maltais ; le néerlandais ; le polonais ; le portugais ; le slovaque ; le slovène ; le finnois ; et le suédois.</a:t>
            </a:r>
          </a:p>
          <a:p>
            <a:r>
              <a:rPr lang="fr-FR" smtClean="0"/>
              <a:t>Le roumain et le bulgare se sont ajoutés en 2007, lors de l'adhésion de deux nouveaux Etats.</a:t>
            </a:r>
          </a:p>
          <a:p>
            <a:r>
              <a:rPr lang="fr-FR" smtClean="0"/>
              <a:t>A la suite d'un accord intervenu au sein du Comité de Représentants permanents des Etats membres de l'UE (</a:t>
            </a:r>
            <a:r>
              <a:rPr lang="fr-FR" err="1" smtClean="0"/>
              <a:t>Coreper</a:t>
            </a:r>
            <a:r>
              <a:rPr lang="fr-FR" smtClean="0"/>
              <a:t>), le 13 juin 2005, l'UE comptait au 1er janvier 2007 une 23ème langue officielle : il s'agit de l'"irlandais" ou "langue gaélique" d’Irlande. Avec l'entrée de la Croatie dans l'Union européenne le 1er juillet 2013, une 24ème langue s'est ajoutée : le croate.</a:t>
            </a:r>
          </a:p>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14</a:t>
            </a:fld>
            <a:endParaRPr lang="en-US"/>
          </a:p>
        </p:txBody>
      </p:sp>
    </p:spTree>
    <p:extLst>
      <p:ext uri="{BB962C8B-B14F-4D97-AF65-F5344CB8AC3E}">
        <p14:creationId xmlns:p14="http://schemas.microsoft.com/office/powerpoint/2010/main" xmlns="" val="159904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smtClean="0"/>
              <a:t>Hors UE : la Suisse. N’ont pas adopté l’Euro : RU, Danemark. On adopté l’Euro mais sont hors UE : </a:t>
            </a:r>
            <a:r>
              <a:rPr lang="fr-FR" noProof="0" dirty="0" err="1" smtClean="0"/>
              <a:t>Montenegro</a:t>
            </a:r>
            <a:r>
              <a:rPr lang="fr-FR" noProof="0" dirty="0" smtClean="0"/>
              <a:t>, </a:t>
            </a:r>
            <a:r>
              <a:rPr lang="fr-FR" noProof="0" dirty="0" err="1" smtClean="0"/>
              <a:t>Kosowo</a:t>
            </a:r>
            <a:r>
              <a:rPr lang="fr-FR" noProof="0" dirty="0" smtClean="0"/>
              <a:t>. Le plus récent : la Croatie. </a:t>
            </a:r>
          </a:p>
          <a:p>
            <a:r>
              <a:rPr lang="fr-FR" dirty="0" smtClean="0"/>
              <a:t>Le plus petit : Malte. Sont dans</a:t>
            </a:r>
            <a:r>
              <a:rPr lang="fr-FR" baseline="0" dirty="0" smtClean="0"/>
              <a:t> l’UE mais hors de l’Europe : départements et territoires d’Outre-Mer de la France, d’Espagne et du Portugal.</a:t>
            </a:r>
            <a:endParaRPr lang="fr-FR" dirty="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15</a:t>
            </a:fld>
            <a:endParaRPr lang="en-US"/>
          </a:p>
        </p:txBody>
      </p:sp>
    </p:spTree>
    <p:extLst>
      <p:ext uri="{BB962C8B-B14F-4D97-AF65-F5344CB8AC3E}">
        <p14:creationId xmlns:p14="http://schemas.microsoft.com/office/powerpoint/2010/main" xmlns="" val="15990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smtClean="0">
                <a:solidFill>
                  <a:schemeClr val="tx1"/>
                </a:solidFill>
                <a:latin typeface="+mn-lt"/>
                <a:ea typeface="+mn-ea"/>
                <a:cs typeface="+mn-cs"/>
              </a:rPr>
              <a:t>Le </a:t>
            </a:r>
            <a:r>
              <a:rPr lang="en-GB" sz="1200" kern="1200" dirty="0" smtClean="0">
                <a:solidFill>
                  <a:schemeClr val="tx1"/>
                </a:solidFill>
                <a:latin typeface="+mn-lt"/>
                <a:ea typeface="+mn-ea"/>
                <a:cs typeface="+mn-cs"/>
                <a:hlinkClick r:id="rId3"/>
              </a:rPr>
              <a:t>président du Conseil européen, nommé pour un mandat de deux ans et demi, renouvelable une fois : depuis le 1</a:t>
            </a:r>
            <a:r>
              <a:rPr lang="en-GB" sz="1200" kern="1200" baseline="30000" dirty="0" smtClean="0">
                <a:solidFill>
                  <a:schemeClr val="tx1"/>
                </a:solidFill>
                <a:latin typeface="+mn-lt"/>
                <a:ea typeface="+mn-ea"/>
                <a:cs typeface="+mn-cs"/>
                <a:hlinkClick r:id="rId3"/>
              </a:rPr>
              <a:t>er</a:t>
            </a:r>
            <a:r>
              <a:rPr lang="en-GB" sz="1200" kern="1200" baseline="0" dirty="0" smtClean="0">
                <a:solidFill>
                  <a:schemeClr val="tx1"/>
                </a:solidFill>
                <a:latin typeface="+mn-lt"/>
                <a:ea typeface="+mn-ea"/>
                <a:cs typeface="+mn-cs"/>
                <a:hlinkClick r:id="rId3"/>
              </a:rPr>
              <a:t> décembre 2014, </a:t>
            </a:r>
            <a:r>
              <a:rPr lang="en-GB" sz="1200" kern="1200" baseline="0" dirty="0" smtClean="0">
                <a:solidFill>
                  <a:schemeClr val="tx1"/>
                </a:solidFill>
                <a:latin typeface="+mn-lt"/>
                <a:ea typeface="+mn-ea"/>
                <a:cs typeface="+mn-cs"/>
                <a:hlinkClick r:id="rId4"/>
              </a:rPr>
              <a:t>Donald Tusk.</a:t>
            </a:r>
          </a:p>
          <a:p>
            <a:r>
              <a:rPr lang="en-GB" sz="1200" kern="1200" baseline="0" dirty="0" smtClean="0">
                <a:solidFill>
                  <a:schemeClr val="tx1"/>
                </a:solidFill>
                <a:latin typeface="+mn-lt"/>
                <a:ea typeface="+mn-ea"/>
                <a:cs typeface="+mn-cs"/>
              </a:rPr>
              <a:t>Le </a:t>
            </a:r>
            <a:r>
              <a:rPr lang="en-GB" sz="1200" kern="1200" baseline="0" dirty="0" smtClean="0">
                <a:solidFill>
                  <a:schemeClr val="tx1"/>
                </a:solidFill>
                <a:latin typeface="+mn-lt"/>
                <a:ea typeface="+mn-ea"/>
                <a:cs typeface="+mn-cs"/>
                <a:hlinkClick r:id="rId5"/>
              </a:rPr>
              <a:t>président de la Commission européenne, nommé par le Conseil européen à la majorité qualifiée et approuvé par un vote du Parlement, pour un mandat de cinq ans : depuis le 1</a:t>
            </a:r>
            <a:r>
              <a:rPr lang="en-GB" sz="1200" kern="1200" baseline="30000" dirty="0" smtClean="0">
                <a:solidFill>
                  <a:schemeClr val="tx1"/>
                </a:solidFill>
                <a:latin typeface="+mn-lt"/>
                <a:ea typeface="+mn-ea"/>
                <a:cs typeface="+mn-cs"/>
                <a:hlinkClick r:id="rId5"/>
              </a:rPr>
              <a:t>er</a:t>
            </a:r>
            <a:r>
              <a:rPr lang="en-GB" sz="1200" kern="1200" baseline="0" dirty="0" smtClean="0">
                <a:solidFill>
                  <a:schemeClr val="tx1"/>
                </a:solidFill>
                <a:latin typeface="+mn-lt"/>
                <a:ea typeface="+mn-ea"/>
                <a:cs typeface="+mn-cs"/>
                <a:hlinkClick r:id="rId5"/>
              </a:rPr>
              <a:t> novembre 2014, </a:t>
            </a:r>
            <a:r>
              <a:rPr lang="en-GB" sz="1200" kern="1200" baseline="0" dirty="0" smtClean="0">
                <a:solidFill>
                  <a:schemeClr val="tx1"/>
                </a:solidFill>
                <a:latin typeface="+mn-lt"/>
                <a:ea typeface="+mn-ea"/>
                <a:cs typeface="+mn-cs"/>
                <a:hlinkClick r:id="rId6"/>
              </a:rPr>
              <a:t>Jean-Claude Juncker.</a:t>
            </a:r>
          </a:p>
          <a:p>
            <a:r>
              <a:rPr lang="en-GB" sz="1200" kern="1200" baseline="0" dirty="0" smtClean="0">
                <a:solidFill>
                  <a:schemeClr val="tx1"/>
                </a:solidFill>
                <a:latin typeface="+mn-lt"/>
                <a:ea typeface="+mn-ea"/>
                <a:cs typeface="+mn-cs"/>
              </a:rPr>
              <a:t>Le </a:t>
            </a:r>
            <a:r>
              <a:rPr lang="en-GB" sz="1200" kern="1200" baseline="0" dirty="0" smtClean="0">
                <a:solidFill>
                  <a:schemeClr val="tx1"/>
                </a:solidFill>
                <a:latin typeface="+mn-lt"/>
                <a:ea typeface="+mn-ea"/>
                <a:cs typeface="+mn-cs"/>
                <a:hlinkClick r:id="rId7"/>
              </a:rPr>
              <a:t>président du Parlement européen, élu pour un mandat d'une durée de deux ans et demi, renouvelable une fois : depuis le 17 janvier 2017, </a:t>
            </a:r>
            <a:r>
              <a:rPr lang="en-GB" sz="1200" kern="1200" baseline="0" dirty="0" smtClean="0">
                <a:solidFill>
                  <a:schemeClr val="tx1"/>
                </a:solidFill>
                <a:latin typeface="+mn-lt"/>
                <a:ea typeface="+mn-ea"/>
                <a:cs typeface="+mn-cs"/>
                <a:hlinkClick r:id="rId8"/>
              </a:rPr>
              <a:t>Antonio Tajani.</a:t>
            </a:r>
          </a:p>
          <a:p>
            <a:r>
              <a:rPr lang="en-GB" sz="1200" kern="1200" baseline="0" dirty="0" smtClean="0">
                <a:solidFill>
                  <a:schemeClr val="tx1"/>
                </a:solidFill>
                <a:latin typeface="+mn-lt"/>
                <a:ea typeface="+mn-ea"/>
                <a:cs typeface="+mn-cs"/>
              </a:rPr>
              <a:t>La </a:t>
            </a:r>
            <a:r>
              <a:rPr lang="en-GB" sz="1200" kern="1200" baseline="0" dirty="0" smtClean="0">
                <a:solidFill>
                  <a:schemeClr val="tx1"/>
                </a:solidFill>
                <a:latin typeface="+mn-lt"/>
                <a:ea typeface="+mn-ea"/>
                <a:cs typeface="+mn-cs"/>
                <a:hlinkClick r:id="rId9"/>
              </a:rPr>
              <a:t>présidence du Conseil de l'Union européenne, assurée par un pays et ses représentants (depuis le 1</a:t>
            </a:r>
            <a:r>
              <a:rPr lang="en-GB" sz="1200" kern="1200" baseline="30000" dirty="0" smtClean="0">
                <a:solidFill>
                  <a:schemeClr val="tx1"/>
                </a:solidFill>
                <a:latin typeface="+mn-lt"/>
                <a:ea typeface="+mn-ea"/>
                <a:cs typeface="+mn-cs"/>
                <a:hlinkClick r:id="rId9"/>
              </a:rPr>
              <a:t>er</a:t>
            </a:r>
            <a:r>
              <a:rPr lang="en-GB" sz="1200" kern="1200" baseline="0" dirty="0" smtClean="0">
                <a:solidFill>
                  <a:schemeClr val="tx1"/>
                </a:solidFill>
                <a:latin typeface="+mn-lt"/>
                <a:ea typeface="+mn-ea"/>
                <a:cs typeface="+mn-cs"/>
                <a:hlinkClick r:id="rId9"/>
              </a:rPr>
              <a:t> janvier 2017, la </a:t>
            </a:r>
            <a:r>
              <a:rPr lang="en-GB" sz="1200" kern="1200" baseline="0" dirty="0" smtClean="0">
                <a:solidFill>
                  <a:schemeClr val="tx1"/>
                </a:solidFill>
                <a:latin typeface="+mn-lt"/>
                <a:ea typeface="+mn-ea"/>
                <a:cs typeface="+mn-cs"/>
                <a:hlinkClick r:id="rId10"/>
              </a:rPr>
              <a:t>présidence maltaise).</a:t>
            </a:r>
            <a:endParaRPr lang="fr-FR" dirty="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16</a:t>
            </a:fld>
            <a:endParaRPr lang="en-US"/>
          </a:p>
        </p:txBody>
      </p:sp>
    </p:spTree>
    <p:extLst>
      <p:ext uri="{BB962C8B-B14F-4D97-AF65-F5344CB8AC3E}">
        <p14:creationId xmlns:p14="http://schemas.microsoft.com/office/powerpoint/2010/main" xmlns="" val="159904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smtClean="0"/>
              <a:t>Hors UE : la Suisse. N’ont pas adopté l’Euro : RU, Danemark. On adopté l’Euro mais sont hors UE : </a:t>
            </a:r>
            <a:r>
              <a:rPr lang="fr-FR" noProof="0" err="1" smtClean="0"/>
              <a:t>Montenegro</a:t>
            </a:r>
            <a:r>
              <a:rPr lang="fr-FR" noProof="0" smtClean="0"/>
              <a:t>, </a:t>
            </a:r>
            <a:r>
              <a:rPr lang="fr-FR" noProof="0" err="1" smtClean="0"/>
              <a:t>Kosowo</a:t>
            </a:r>
            <a:r>
              <a:rPr lang="fr-FR" noProof="0" smtClean="0"/>
              <a:t>. Le plus récent : la Croatie. </a:t>
            </a:r>
          </a:p>
          <a:p>
            <a:r>
              <a:rPr lang="fr-FR" smtClean="0"/>
              <a:t>Le plus petit : Malte. Sont dans</a:t>
            </a:r>
            <a:r>
              <a:rPr lang="fr-FR" baseline="0" smtClean="0"/>
              <a:t> l’UE mais hors de l’Europe : départements et territoires d’Outre-Mer de la France, d’Espagne et du Portugal.</a:t>
            </a:r>
            <a:endParaRPr lang="fr-FR"/>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17</a:t>
            </a:fld>
            <a:endParaRPr lang="en-US"/>
          </a:p>
        </p:txBody>
      </p:sp>
    </p:spTree>
    <p:extLst>
      <p:ext uri="{BB962C8B-B14F-4D97-AF65-F5344CB8AC3E}">
        <p14:creationId xmlns:p14="http://schemas.microsoft.com/office/powerpoint/2010/main" xmlns="" val="159904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smtClean="0"/>
              <a:t>Hors UE : la Suisse. N’ont pas adopté l’Euro : RU, Danemark. On adopté l’Euro mais sont hors UE : </a:t>
            </a:r>
            <a:r>
              <a:rPr lang="fr-FR" noProof="0" err="1" smtClean="0"/>
              <a:t>Montenegro</a:t>
            </a:r>
            <a:r>
              <a:rPr lang="fr-FR" noProof="0" smtClean="0"/>
              <a:t>, </a:t>
            </a:r>
            <a:r>
              <a:rPr lang="fr-FR" noProof="0" err="1" smtClean="0"/>
              <a:t>Kosowo</a:t>
            </a:r>
            <a:r>
              <a:rPr lang="fr-FR" noProof="0" smtClean="0"/>
              <a:t>. Le plus récent : la Croatie. </a:t>
            </a:r>
          </a:p>
          <a:p>
            <a:r>
              <a:rPr lang="fr-FR" smtClean="0"/>
              <a:t>Le plus petit : Malte. Sont dans</a:t>
            </a:r>
            <a:r>
              <a:rPr lang="fr-FR" baseline="0" smtClean="0"/>
              <a:t> l’UE mais hors de l’Europe : départements et territoires d’Outre-Mer de la France, d’Espagne et du Portugal.</a:t>
            </a:r>
            <a:endParaRPr lang="fr-FR"/>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18</a:t>
            </a:fld>
            <a:endParaRPr lang="en-US"/>
          </a:p>
        </p:txBody>
      </p:sp>
    </p:spTree>
    <p:extLst>
      <p:ext uri="{BB962C8B-B14F-4D97-AF65-F5344CB8AC3E}">
        <p14:creationId xmlns:p14="http://schemas.microsoft.com/office/powerpoint/2010/main" xmlns="" val="1889555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smtClean="0"/>
              <a:t>Hors UE : la Suisse. N’ont pas adopté l’Euro : RU, Danemark. On adopté l’Euro mais sont hors UE : </a:t>
            </a:r>
            <a:r>
              <a:rPr lang="fr-FR" noProof="0" err="1" smtClean="0"/>
              <a:t>Montenegro</a:t>
            </a:r>
            <a:r>
              <a:rPr lang="fr-FR" noProof="0" smtClean="0"/>
              <a:t>, </a:t>
            </a:r>
            <a:r>
              <a:rPr lang="fr-FR" noProof="0" err="1" smtClean="0"/>
              <a:t>Kosowo</a:t>
            </a:r>
            <a:r>
              <a:rPr lang="fr-FR" noProof="0" smtClean="0"/>
              <a:t>. Le plus récent : la Croatie. </a:t>
            </a:r>
          </a:p>
          <a:p>
            <a:r>
              <a:rPr lang="fr-FR" smtClean="0"/>
              <a:t>Le plus petit : Malte. Sont dans</a:t>
            </a:r>
            <a:r>
              <a:rPr lang="fr-FR" baseline="0" smtClean="0"/>
              <a:t> l’UE mais hors de l’Europe : départements et territoires d’Outre-Mer de la France, d’Espagne et du Portugal.</a:t>
            </a:r>
            <a:endParaRPr lang="fr-FR"/>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19</a:t>
            </a:fld>
            <a:endParaRPr lang="en-US"/>
          </a:p>
        </p:txBody>
      </p:sp>
    </p:spTree>
    <p:extLst>
      <p:ext uri="{BB962C8B-B14F-4D97-AF65-F5344CB8AC3E}">
        <p14:creationId xmlns:p14="http://schemas.microsoft.com/office/powerpoint/2010/main" xmlns="" val="48849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mn-lt"/>
                <a:ea typeface="+mn-ea"/>
                <a:cs typeface="+mn-cs"/>
              </a:rPr>
              <a:t>Europe comes</a:t>
            </a:r>
            <a:r>
              <a:rPr lang="en-US" sz="1200" b="0" i="0" kern="1200" baseline="0" smtClean="0">
                <a:solidFill>
                  <a:schemeClr val="tx1"/>
                </a:solidFill>
                <a:effectLst/>
                <a:latin typeface="+mn-lt"/>
                <a:ea typeface="+mn-ea"/>
                <a:cs typeface="+mn-cs"/>
              </a:rPr>
              <a:t> from the conjunction of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smtClean="0">
                <a:solidFill>
                  <a:schemeClr val="tx1"/>
                </a:solidFill>
                <a:effectLst/>
                <a:latin typeface="+mn-lt"/>
                <a:ea typeface="+mn-ea"/>
                <a:cs typeface="+mn-cs"/>
              </a:rPr>
              <a:t>In the Aegean Sea covered of a multitude of islands, it  probably designated the large territory on the western shore.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smtClean="0">
                <a:solidFill>
                  <a:schemeClr val="tx1"/>
                </a:solidFill>
                <a:effectLst/>
                <a:latin typeface="+mn-lt"/>
                <a:ea typeface="+mn-ea"/>
                <a:cs typeface="+mn-cs"/>
              </a:rPr>
              <a:t>Moreover i</a:t>
            </a:r>
            <a:r>
              <a:rPr lang="en-US" sz="1200" b="0" i="0" kern="1200" smtClean="0">
                <a:solidFill>
                  <a:schemeClr val="tx1"/>
                </a:solidFill>
                <a:effectLst/>
                <a:latin typeface="+mn-lt"/>
                <a:ea typeface="+mn-ea"/>
                <a:cs typeface="+mn-cs"/>
              </a:rPr>
              <a:t>n ancient Greek mythology and geography, lands or rivers were</a:t>
            </a:r>
            <a:r>
              <a:rPr lang="en-US" sz="1200" b="0" i="0" kern="1200" baseline="0" smtClean="0">
                <a:solidFill>
                  <a:schemeClr val="tx1"/>
                </a:solidFill>
                <a:effectLst/>
                <a:latin typeface="+mn-lt"/>
                <a:ea typeface="+mn-ea"/>
                <a:cs typeface="+mn-cs"/>
              </a:rPr>
              <a:t> identified by</a:t>
            </a:r>
            <a:r>
              <a:rPr lang="en-US" sz="1200" b="0" i="0" kern="1200" smtClean="0">
                <a:solidFill>
                  <a:schemeClr val="tx1"/>
                </a:solidFill>
                <a:effectLst/>
                <a:latin typeface="+mn-lt"/>
                <a:ea typeface="+mn-ea"/>
                <a:cs typeface="+mn-cs"/>
              </a:rPr>
              <a:t> female figures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mn-lt"/>
                <a:ea typeface="+mn-ea"/>
                <a:cs typeface="+mn-cs"/>
              </a:rPr>
              <a:t>Princess Europa = daughter of </a:t>
            </a:r>
            <a:r>
              <a:rPr lang="en-US" sz="1200" b="0" i="0" kern="1200" err="1" smtClean="0">
                <a:solidFill>
                  <a:schemeClr val="tx1"/>
                </a:solidFill>
                <a:effectLst/>
                <a:latin typeface="+mn-lt"/>
                <a:ea typeface="+mn-ea"/>
                <a:cs typeface="+mn-cs"/>
              </a:rPr>
              <a:t>Agenor</a:t>
            </a:r>
            <a:r>
              <a:rPr lang="en-US" sz="1200" b="0" i="0" kern="1200" smtClean="0">
                <a:solidFill>
                  <a:schemeClr val="tx1"/>
                </a:solidFill>
                <a:effectLst/>
                <a:latin typeface="+mn-lt"/>
                <a:ea typeface="+mn-ea"/>
                <a:cs typeface="+mn-cs"/>
              </a:rPr>
              <a:t>, king of Tyr in </a:t>
            </a:r>
            <a:r>
              <a:rPr lang="en-US" sz="1200" b="0" i="0" kern="1200" err="1" smtClean="0">
                <a:solidFill>
                  <a:schemeClr val="tx1"/>
                </a:solidFill>
                <a:effectLst/>
                <a:latin typeface="+mn-lt"/>
                <a:ea typeface="+mn-ea"/>
                <a:cs typeface="+mn-cs"/>
              </a:rPr>
              <a:t>Phenicia</a:t>
            </a:r>
            <a:r>
              <a:rPr lang="en-US" sz="1200" b="0" i="0" kern="1200" smtClean="0">
                <a:solidFill>
                  <a:schemeClr val="tx1"/>
                </a:solidFill>
                <a:effectLst/>
                <a:latin typeface="+mn-lt"/>
                <a:ea typeface="+mn-ea"/>
                <a:cs typeface="+mn-cs"/>
              </a:rPr>
              <a:t>, was </a:t>
            </a:r>
            <a:r>
              <a:rPr lang="en-US" sz="1200" b="0" i="0" kern="1200" err="1" smtClean="0">
                <a:solidFill>
                  <a:schemeClr val="tx1"/>
                </a:solidFill>
                <a:effectLst/>
                <a:latin typeface="+mn-lt"/>
                <a:ea typeface="+mn-ea"/>
                <a:cs typeface="+mn-cs"/>
              </a:rPr>
              <a:t>seducted</a:t>
            </a:r>
            <a:r>
              <a:rPr lang="en-US" sz="1200" b="0" i="0" kern="1200" smtClean="0">
                <a:solidFill>
                  <a:schemeClr val="tx1"/>
                </a:solidFill>
                <a:effectLst/>
                <a:latin typeface="+mn-lt"/>
                <a:ea typeface="+mn-ea"/>
                <a:cs typeface="+mn-cs"/>
              </a:rPr>
              <a:t> and abducted by Zeus transformed</a:t>
            </a:r>
            <a:r>
              <a:rPr lang="en-US" sz="1200" b="0" i="0" kern="1200" baseline="0" smtClean="0">
                <a:solidFill>
                  <a:schemeClr val="tx1"/>
                </a:solidFill>
                <a:effectLst/>
                <a:latin typeface="+mn-lt"/>
                <a:ea typeface="+mn-ea"/>
                <a:cs typeface="+mn-cs"/>
              </a:rPr>
              <a:t> as a splendid right bull, transferred in </a:t>
            </a:r>
            <a:r>
              <a:rPr lang="en-US" sz="1200" b="0" i="0" kern="1200" baseline="0" err="1" smtClean="0">
                <a:solidFill>
                  <a:schemeClr val="tx1"/>
                </a:solidFill>
                <a:effectLst/>
                <a:latin typeface="+mn-lt"/>
                <a:ea typeface="+mn-ea"/>
                <a:cs typeface="+mn-cs"/>
              </a:rPr>
              <a:t>Creta</a:t>
            </a:r>
            <a:r>
              <a:rPr lang="en-US" sz="1200" b="0" i="0" kern="1200" baseline="0" smtClean="0">
                <a:solidFill>
                  <a:schemeClr val="tx1"/>
                </a:solidFill>
                <a:effectLst/>
                <a:latin typeface="+mn-lt"/>
                <a:ea typeface="+mn-ea"/>
                <a:cs typeface="+mn-cs"/>
              </a:rPr>
              <a:t>, and became the mother of Minos.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Designates the large territory on the western shore of the Aegean Sea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smtClean="0">
                <a:solidFill>
                  <a:schemeClr val="tx1"/>
                </a:solidFill>
                <a:effectLst/>
                <a:latin typeface="+mn-lt"/>
                <a:ea typeface="+mn-ea"/>
                <a:cs typeface="+mn-cs"/>
              </a:rPr>
              <a:t> (</a:t>
            </a:r>
            <a:r>
              <a:rPr lang="en-US" sz="1200" b="0" i="0" kern="1200" baseline="0" err="1" smtClean="0">
                <a:solidFill>
                  <a:schemeClr val="tx1"/>
                </a:solidFill>
                <a:effectLst/>
                <a:latin typeface="+mn-lt"/>
                <a:ea typeface="+mn-ea"/>
                <a:cs typeface="+mn-cs"/>
              </a:rPr>
              <a:t>dont</a:t>
            </a:r>
            <a:r>
              <a:rPr lang="en-US" sz="1200" b="0" i="0" kern="1200" baseline="0" smtClean="0">
                <a:solidFill>
                  <a:schemeClr val="tx1"/>
                </a:solidFill>
                <a:effectLst/>
                <a:latin typeface="+mn-lt"/>
                <a:ea typeface="+mn-ea"/>
                <a:cs typeface="+mn-cs"/>
              </a:rPr>
              <a:t> </a:t>
            </a:r>
            <a:r>
              <a:rPr lang="en-US" sz="1200" b="0" i="0" kern="1200" baseline="0" err="1" smtClean="0">
                <a:solidFill>
                  <a:schemeClr val="tx1"/>
                </a:solidFill>
                <a:effectLst/>
                <a:latin typeface="+mn-lt"/>
                <a:ea typeface="+mn-ea"/>
                <a:cs typeface="+mn-cs"/>
              </a:rPr>
              <a:t>l’épouse</a:t>
            </a:r>
            <a:r>
              <a:rPr lang="en-US" sz="1200" b="0" i="0" kern="1200" baseline="0" smtClean="0">
                <a:solidFill>
                  <a:schemeClr val="tx1"/>
                </a:solidFill>
                <a:effectLst/>
                <a:latin typeface="+mn-lt"/>
                <a:ea typeface="+mn-ea"/>
                <a:cs typeface="+mn-cs"/>
              </a:rPr>
              <a:t> </a:t>
            </a:r>
            <a:r>
              <a:rPr lang="en-US" sz="1200" b="0" i="0" kern="1200" baseline="0" err="1" smtClean="0">
                <a:solidFill>
                  <a:schemeClr val="tx1"/>
                </a:solidFill>
                <a:effectLst/>
                <a:latin typeface="+mn-lt"/>
                <a:ea typeface="+mn-ea"/>
                <a:cs typeface="+mn-cs"/>
              </a:rPr>
              <a:t>Pasiphaé</a:t>
            </a:r>
            <a:r>
              <a:rPr lang="en-US" sz="1200" b="0" i="0" kern="1200" baseline="0" smtClean="0">
                <a:solidFill>
                  <a:schemeClr val="tx1"/>
                </a:solidFill>
                <a:effectLst/>
                <a:latin typeface="+mn-lt"/>
                <a:ea typeface="+mn-ea"/>
                <a:cs typeface="+mn-cs"/>
              </a:rPr>
              <a:t>, </a:t>
            </a:r>
            <a:r>
              <a:rPr lang="en-US" sz="1200" b="0" i="0" kern="1200" baseline="0" err="1" smtClean="0">
                <a:solidFill>
                  <a:schemeClr val="tx1"/>
                </a:solidFill>
                <a:effectLst/>
                <a:latin typeface="+mn-lt"/>
                <a:ea typeface="+mn-ea"/>
                <a:cs typeface="+mn-cs"/>
              </a:rPr>
              <a:t>lassée</a:t>
            </a:r>
            <a:r>
              <a:rPr lang="en-US" sz="1200" b="0" i="0" kern="1200" baseline="0" smtClean="0">
                <a:solidFill>
                  <a:schemeClr val="tx1"/>
                </a:solidFill>
                <a:effectLst/>
                <a:latin typeface="+mn-lt"/>
                <a:ea typeface="+mn-ea"/>
                <a:cs typeface="+mn-cs"/>
              </a:rPr>
              <a:t> des </a:t>
            </a:r>
            <a:r>
              <a:rPr lang="en-US" sz="1200" b="0" i="0" kern="1200" baseline="0" err="1" smtClean="0">
                <a:solidFill>
                  <a:schemeClr val="tx1"/>
                </a:solidFill>
                <a:effectLst/>
                <a:latin typeface="+mn-lt"/>
                <a:ea typeface="+mn-ea"/>
                <a:cs typeface="+mn-cs"/>
              </a:rPr>
              <a:t>incartades</a:t>
            </a:r>
            <a:r>
              <a:rPr lang="en-US" sz="1200" b="0" i="0" kern="1200" baseline="0" smtClean="0">
                <a:solidFill>
                  <a:schemeClr val="tx1"/>
                </a:solidFill>
                <a:effectLst/>
                <a:latin typeface="+mn-lt"/>
                <a:ea typeface="+mn-ea"/>
                <a:cs typeface="+mn-cs"/>
              </a:rPr>
              <a:t> de son </a:t>
            </a:r>
            <a:r>
              <a:rPr lang="en-US" sz="1200" b="0" i="0" kern="1200" baseline="0" err="1" smtClean="0">
                <a:solidFill>
                  <a:schemeClr val="tx1"/>
                </a:solidFill>
                <a:effectLst/>
                <a:latin typeface="+mn-lt"/>
                <a:ea typeface="+mn-ea"/>
                <a:cs typeface="+mn-cs"/>
              </a:rPr>
              <a:t>époux</a:t>
            </a:r>
            <a:r>
              <a:rPr lang="en-US" sz="1200" b="0" i="0" kern="1200" baseline="0" smtClean="0">
                <a:solidFill>
                  <a:schemeClr val="tx1"/>
                </a:solidFill>
                <a:effectLst/>
                <a:latin typeface="+mn-lt"/>
                <a:ea typeface="+mn-ea"/>
                <a:cs typeface="+mn-cs"/>
              </a:rPr>
              <a:t> </a:t>
            </a:r>
            <a:r>
              <a:rPr lang="en-US" sz="1200" b="0" i="0" kern="1200" baseline="0" err="1" smtClean="0">
                <a:solidFill>
                  <a:schemeClr val="tx1"/>
                </a:solidFill>
                <a:effectLst/>
                <a:latin typeface="+mn-lt"/>
                <a:ea typeface="+mn-ea"/>
                <a:cs typeface="+mn-cs"/>
              </a:rPr>
              <a:t>s’unit</a:t>
            </a:r>
            <a:r>
              <a:rPr lang="en-US" sz="1200" b="0" i="0" kern="1200" baseline="0" smtClean="0">
                <a:solidFill>
                  <a:schemeClr val="tx1"/>
                </a:solidFill>
                <a:effectLst/>
                <a:latin typeface="+mn-lt"/>
                <a:ea typeface="+mn-ea"/>
                <a:cs typeface="+mn-cs"/>
              </a:rPr>
              <a:t> </a:t>
            </a:r>
            <a:r>
              <a:rPr lang="en-US" sz="1200" b="0" i="0" kern="1200" baseline="0" err="1" smtClean="0">
                <a:solidFill>
                  <a:schemeClr val="tx1"/>
                </a:solidFill>
                <a:effectLst/>
                <a:latin typeface="+mn-lt"/>
                <a:ea typeface="+mn-ea"/>
                <a:cs typeface="+mn-cs"/>
              </a:rPr>
              <a:t>à</a:t>
            </a:r>
            <a:r>
              <a:rPr lang="en-US" sz="1200" b="0" i="0" kern="1200" baseline="0" smtClean="0">
                <a:solidFill>
                  <a:schemeClr val="tx1"/>
                </a:solidFill>
                <a:effectLst/>
                <a:latin typeface="+mn-lt"/>
                <a:ea typeface="+mn-ea"/>
                <a:cs typeface="+mn-cs"/>
              </a:rPr>
              <a:t> un </a:t>
            </a:r>
            <a:r>
              <a:rPr lang="en-US" sz="1200" b="0" i="0" kern="1200" baseline="0" err="1" smtClean="0">
                <a:solidFill>
                  <a:schemeClr val="tx1"/>
                </a:solidFill>
                <a:effectLst/>
                <a:latin typeface="+mn-lt"/>
                <a:ea typeface="+mn-ea"/>
                <a:cs typeface="+mn-cs"/>
              </a:rPr>
              <a:t>taureau</a:t>
            </a:r>
            <a:r>
              <a:rPr lang="en-US" sz="1200" b="0" i="0" kern="1200" baseline="0" smtClean="0">
                <a:solidFill>
                  <a:schemeClr val="tx1"/>
                </a:solidFill>
                <a:effectLst/>
                <a:latin typeface="+mn-lt"/>
                <a:ea typeface="+mn-ea"/>
                <a:cs typeface="+mn-cs"/>
              </a:rPr>
              <a:t> pour donner naissance au </a:t>
            </a:r>
            <a:r>
              <a:rPr lang="en-US" sz="1200" b="0" i="0" kern="1200" baseline="0" err="1" smtClean="0">
                <a:solidFill>
                  <a:schemeClr val="tx1"/>
                </a:solidFill>
                <a:effectLst/>
                <a:latin typeface="+mn-lt"/>
                <a:ea typeface="+mn-ea"/>
                <a:cs typeface="+mn-cs"/>
              </a:rPr>
              <a:t>Minotaure</a:t>
            </a:r>
            <a:r>
              <a:rPr lang="en-US" sz="1200" b="0" i="0" kern="1200" baseline="0" smtClean="0">
                <a:solidFill>
                  <a:schemeClr val="tx1"/>
                </a:solidFill>
                <a:effectLst/>
                <a:latin typeface="+mn-lt"/>
                <a:ea typeface="+mn-ea"/>
                <a:cs typeface="+mn-cs"/>
              </a:rPr>
              <a:t>)</a:t>
            </a:r>
            <a:endParaRPr lang="fr-FR" sz="1200" b="0" i="0" kern="120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smtClean="0">
                <a:solidFill>
                  <a:schemeClr val="tx1"/>
                </a:solidFill>
                <a:effectLst/>
                <a:latin typeface="+mn-lt"/>
                <a:ea typeface="+mn-ea"/>
                <a:cs typeface="+mn-cs"/>
              </a:rPr>
              <a:t>Selon une étymologie purement grecque, « </a:t>
            </a:r>
            <a:r>
              <a:rPr lang="fr-FR" sz="1200" b="0" i="0" kern="1200" err="1" smtClean="0">
                <a:solidFill>
                  <a:schemeClr val="tx1"/>
                </a:solidFill>
                <a:effectLst/>
                <a:latin typeface="+mn-lt"/>
                <a:ea typeface="+mn-ea"/>
                <a:cs typeface="+mn-cs"/>
              </a:rPr>
              <a:t>Europè</a:t>
            </a:r>
            <a:r>
              <a:rPr lang="fr-FR" sz="1200" b="0" i="0" kern="1200" smtClean="0">
                <a:solidFill>
                  <a:schemeClr val="tx1"/>
                </a:solidFill>
                <a:effectLst/>
                <a:latin typeface="+mn-lt"/>
                <a:ea typeface="+mn-ea"/>
                <a:cs typeface="+mn-cs"/>
              </a:rPr>
              <a:t> » (</a:t>
            </a:r>
            <a:r>
              <a:rPr lang="fr-FR" sz="1200" b="1" i="0" kern="1200" err="1" smtClean="0">
                <a:solidFill>
                  <a:schemeClr val="tx1"/>
                </a:solidFill>
                <a:effectLst/>
                <a:latin typeface="+mn-lt"/>
                <a:ea typeface="+mn-ea"/>
                <a:cs typeface="+mn-cs"/>
              </a:rPr>
              <a:t>εὐρώ</a:t>
            </a:r>
            <a:r>
              <a:rPr lang="fr-FR" sz="1200" b="1" i="0" kern="1200" smtClean="0">
                <a:solidFill>
                  <a:schemeClr val="tx1"/>
                </a:solidFill>
                <a:effectLst/>
                <a:latin typeface="+mn-lt"/>
                <a:ea typeface="+mn-ea"/>
                <a:cs typeface="+mn-cs"/>
              </a:rPr>
              <a:t>π</a:t>
            </a:r>
            <a:r>
              <a:rPr lang="fr-FR" sz="1200" b="1" i="0" kern="1200" err="1" smtClean="0">
                <a:solidFill>
                  <a:schemeClr val="tx1"/>
                </a:solidFill>
                <a:effectLst/>
                <a:latin typeface="+mn-lt"/>
                <a:ea typeface="+mn-ea"/>
                <a:cs typeface="+mn-cs"/>
              </a:rPr>
              <a:t>η</a:t>
            </a:r>
            <a:r>
              <a:rPr lang="fr-FR" sz="1200" b="0" i="0" kern="1200" smtClean="0">
                <a:solidFill>
                  <a:schemeClr val="tx1"/>
                </a:solidFill>
                <a:effectLst/>
                <a:latin typeface="+mn-lt"/>
                <a:ea typeface="+mn-ea"/>
                <a:cs typeface="+mn-cs"/>
              </a:rPr>
              <a:t>) provient de deux mots grecs : </a:t>
            </a:r>
            <a:r>
              <a:rPr lang="fr-FR" sz="1200" b="0" i="1" kern="1200" err="1" smtClean="0">
                <a:solidFill>
                  <a:schemeClr val="tx1"/>
                </a:solidFill>
                <a:effectLst/>
                <a:latin typeface="+mn-lt"/>
                <a:ea typeface="+mn-ea"/>
                <a:cs typeface="+mn-cs"/>
              </a:rPr>
              <a:t>eurýs</a:t>
            </a:r>
            <a:r>
              <a:rPr lang="fr-FR" sz="1200" b="0" i="0" kern="1200" smtClean="0">
                <a:solidFill>
                  <a:schemeClr val="tx1"/>
                </a:solidFill>
                <a:effectLst/>
                <a:latin typeface="+mn-lt"/>
                <a:ea typeface="+mn-ea"/>
                <a:cs typeface="+mn-cs"/>
              </a:rPr>
              <a:t> et </a:t>
            </a:r>
            <a:r>
              <a:rPr lang="fr-FR" sz="1200" b="0" i="1" kern="1200" err="1" smtClean="0">
                <a:solidFill>
                  <a:schemeClr val="tx1"/>
                </a:solidFill>
                <a:effectLst/>
                <a:latin typeface="+mn-lt"/>
                <a:ea typeface="+mn-ea"/>
                <a:cs typeface="+mn-cs"/>
              </a:rPr>
              <a:t>ṓps</a:t>
            </a:r>
            <a:r>
              <a:rPr lang="fr-FR" sz="1200" b="0" i="0" kern="1200" smtClean="0">
                <a:solidFill>
                  <a:schemeClr val="tx1"/>
                </a:solidFill>
                <a:effectLst/>
                <a:latin typeface="+mn-lt"/>
                <a:ea typeface="+mn-ea"/>
                <a:cs typeface="+mn-cs"/>
              </a:rPr>
              <a:t>. Le premier, </a:t>
            </a:r>
            <a:r>
              <a:rPr lang="fr-FR" sz="1200" b="0" i="0" kern="1200" err="1" smtClean="0">
                <a:solidFill>
                  <a:schemeClr val="tx1"/>
                </a:solidFill>
                <a:effectLst/>
                <a:latin typeface="+mn-lt"/>
                <a:ea typeface="+mn-ea"/>
                <a:cs typeface="+mn-cs"/>
              </a:rPr>
              <a:t>εὐρύς</a:t>
            </a:r>
            <a:r>
              <a:rPr lang="fr-FR" sz="1200" b="0" i="0" kern="1200" smtClean="0">
                <a:solidFill>
                  <a:schemeClr val="tx1"/>
                </a:solidFill>
                <a:effectLst/>
                <a:latin typeface="+mn-lt"/>
                <a:ea typeface="+mn-ea"/>
                <a:cs typeface="+mn-cs"/>
              </a:rPr>
              <a:t>, signifie soit large, qui s'étend en largeur, soit vaste, qui s'étend au loin</a:t>
            </a:r>
            <a:r>
              <a:rPr lang="fr-FR" sz="1200" b="0" i="0" u="none" strike="noStrike" kern="1200" baseline="30000" smtClean="0">
                <a:solidFill>
                  <a:schemeClr val="tx1"/>
                </a:solidFill>
                <a:effectLst/>
                <a:latin typeface="+mn-lt"/>
                <a:ea typeface="+mn-ea"/>
                <a:cs typeface="+mn-cs"/>
                <a:hlinkClick r:id="rId3"/>
              </a:rPr>
              <a:t>3</a:t>
            </a:r>
            <a:r>
              <a:rPr lang="fr-FR" sz="1200" b="0" i="0" kern="1200" smtClean="0">
                <a:solidFill>
                  <a:schemeClr val="tx1"/>
                </a:solidFill>
                <a:effectLst/>
                <a:latin typeface="+mn-lt"/>
                <a:ea typeface="+mn-ea"/>
                <a:cs typeface="+mn-cs"/>
              </a:rPr>
              <a:t> ; le second, en </a:t>
            </a:r>
            <a:r>
              <a:rPr lang="fr-FR" sz="1200" b="0" i="0" u="none" strike="noStrike" kern="1200" smtClean="0">
                <a:solidFill>
                  <a:schemeClr val="tx1"/>
                </a:solidFill>
                <a:effectLst/>
                <a:latin typeface="+mn-lt"/>
                <a:ea typeface="+mn-ea"/>
                <a:cs typeface="+mn-cs"/>
                <a:hlinkClick r:id="rId4" tooltip="Grec ancien"/>
              </a:rPr>
              <a:t>grec ancien</a:t>
            </a:r>
            <a:r>
              <a:rPr lang="fr-FR" sz="1200" b="0" i="0" kern="1200" smtClean="0">
                <a:solidFill>
                  <a:schemeClr val="tx1"/>
                </a:solidFill>
                <a:effectLst/>
                <a:latin typeface="+mn-lt"/>
                <a:ea typeface="+mn-ea"/>
                <a:cs typeface="+mn-cs"/>
              </a:rPr>
              <a:t> </a:t>
            </a:r>
            <a:r>
              <a:rPr lang="fr-FR" sz="1200" b="0" i="0" kern="1200" err="1" smtClean="0">
                <a:solidFill>
                  <a:schemeClr val="tx1"/>
                </a:solidFill>
                <a:effectLst/>
                <a:latin typeface="+mn-lt"/>
                <a:ea typeface="+mn-ea"/>
                <a:cs typeface="+mn-cs"/>
              </a:rPr>
              <a:t>ὤψ</a:t>
            </a:r>
            <a:r>
              <a:rPr lang="fr-FR" sz="1200" b="0" i="0" kern="1200" smtClean="0">
                <a:solidFill>
                  <a:schemeClr val="tx1"/>
                </a:solidFill>
                <a:effectLst/>
                <a:latin typeface="+mn-lt"/>
                <a:ea typeface="+mn-ea"/>
                <a:cs typeface="+mn-cs"/>
              </a:rPr>
              <a:t>, signifie soit regarder en face, regard, soit œil</a:t>
            </a:r>
            <a:r>
              <a:rPr lang="fr-FR" sz="1200" b="0" i="0" u="none" strike="noStrike" kern="1200" baseline="30000" smtClean="0">
                <a:solidFill>
                  <a:schemeClr val="tx1"/>
                </a:solidFill>
                <a:effectLst/>
                <a:latin typeface="+mn-lt"/>
                <a:ea typeface="+mn-ea"/>
                <a:cs typeface="+mn-cs"/>
                <a:hlinkClick r:id="rId3"/>
              </a:rPr>
              <a:t>4</a:t>
            </a:r>
            <a:r>
              <a:rPr lang="fr-FR" sz="1200" b="0" i="0" kern="1200" smtClean="0">
                <a:solidFill>
                  <a:schemeClr val="tx1"/>
                </a:solidFill>
                <a:effectLst/>
                <a:latin typeface="+mn-lt"/>
                <a:ea typeface="+mn-ea"/>
                <a:cs typeface="+mn-cs"/>
              </a:rPr>
              <a:t>. Le terme signifie « [celle qui a] de grands yeux » et devient un prénom féminin, donné à plusieurs personnages mythologiques grecs, et notamment à la fameuse </a:t>
            </a:r>
            <a:r>
              <a:rPr lang="fr-FR" sz="1200" b="0" i="0" u="none" strike="noStrike" kern="1200" smtClean="0">
                <a:solidFill>
                  <a:schemeClr val="tx1"/>
                </a:solidFill>
                <a:effectLst/>
                <a:latin typeface="+mn-lt"/>
                <a:ea typeface="+mn-ea"/>
                <a:cs typeface="+mn-cs"/>
                <a:hlinkClick r:id="rId5" tooltip="Europe fille d'Agénor"/>
              </a:rPr>
              <a:t>princesse Europe</a:t>
            </a:r>
            <a:r>
              <a:rPr lang="fr-FR" sz="1200" b="0" i="0" kern="1200" smtClean="0">
                <a:solidFill>
                  <a:schemeClr val="tx1"/>
                </a:solidFill>
                <a:effectLst/>
                <a:latin typeface="+mn-lt"/>
                <a:ea typeface="+mn-ea"/>
                <a:cs typeface="+mn-cs"/>
              </a:rPr>
              <a:t> enlevée par </a:t>
            </a:r>
            <a:r>
              <a:rPr lang="fr-FR" sz="1200" b="0" i="0" u="none" strike="noStrike" kern="1200" smtClean="0">
                <a:solidFill>
                  <a:schemeClr val="tx1"/>
                </a:solidFill>
                <a:effectLst/>
                <a:latin typeface="+mn-lt"/>
                <a:ea typeface="+mn-ea"/>
                <a:cs typeface="+mn-cs"/>
                <a:hlinkClick r:id="rId6" tooltip="Zeus"/>
              </a:rPr>
              <a:t>Zeus</a:t>
            </a:r>
            <a:r>
              <a:rPr lang="fr-FR" sz="1200" b="0" i="0" kern="1200" smtClean="0">
                <a:solidFill>
                  <a:schemeClr val="tx1"/>
                </a:solidFill>
                <a:effectLst/>
                <a:latin typeface="+mn-lt"/>
                <a:ea typeface="+mn-ea"/>
                <a:cs typeface="+mn-cs"/>
              </a:rPr>
              <a:t> déguisé en taureau. Selon </a:t>
            </a:r>
            <a:r>
              <a:rPr lang="fr-FR" sz="1200" b="0" i="0" u="none" strike="noStrike" kern="1200" smtClean="0">
                <a:solidFill>
                  <a:schemeClr val="tx1"/>
                </a:solidFill>
                <a:effectLst/>
                <a:latin typeface="+mn-lt"/>
                <a:ea typeface="+mn-ea"/>
                <a:cs typeface="+mn-cs"/>
                <a:hlinkClick r:id="rId7" tooltip="Jean Haudry"/>
              </a:rPr>
              <a:t>Jean Haudry</a:t>
            </a:r>
            <a:r>
              <a:rPr lang="fr-FR" sz="1200" b="0" i="0" kern="1200" smtClean="0">
                <a:solidFill>
                  <a:schemeClr val="tx1"/>
                </a:solidFill>
                <a:effectLst/>
                <a:latin typeface="+mn-lt"/>
                <a:ea typeface="+mn-ea"/>
                <a:cs typeface="+mn-cs"/>
              </a:rPr>
              <a:t>, ce doublet du nom féminin </a:t>
            </a:r>
            <a:r>
              <a:rPr lang="fr-FR" sz="1200" b="0" i="1" kern="1200" err="1" smtClean="0">
                <a:solidFill>
                  <a:schemeClr val="tx1"/>
                </a:solidFill>
                <a:effectLst/>
                <a:latin typeface="+mn-lt"/>
                <a:ea typeface="+mn-ea"/>
                <a:cs typeface="+mn-cs"/>
              </a:rPr>
              <a:t>Eurôpè</a:t>
            </a:r>
            <a:r>
              <a:rPr lang="fr-FR" sz="1200" b="0" i="0" kern="1200" smtClean="0">
                <a:solidFill>
                  <a:schemeClr val="tx1"/>
                </a:solidFill>
                <a:effectLst/>
                <a:latin typeface="+mn-lt"/>
                <a:ea typeface="+mn-ea"/>
                <a:cs typeface="+mn-cs"/>
              </a:rPr>
              <a:t> désigne la « terre »</a:t>
            </a:r>
            <a:r>
              <a:rPr lang="fr-FR" sz="1200" b="0" i="0" u="none" strike="noStrike" kern="1200" baseline="30000" smtClean="0">
                <a:solidFill>
                  <a:schemeClr val="tx1"/>
                </a:solidFill>
                <a:effectLst/>
                <a:latin typeface="+mn-lt"/>
                <a:ea typeface="+mn-ea"/>
                <a:cs typeface="+mn-cs"/>
                <a:hlinkClick r:id="rId3"/>
              </a:rPr>
              <a:t>2</a:t>
            </a:r>
            <a:r>
              <a:rPr lang="fr-FR" sz="1200" b="0" i="0" kern="120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smtClean="0">
                <a:solidFill>
                  <a:schemeClr val="tx1"/>
                </a:solidFill>
                <a:effectLst/>
                <a:latin typeface="+mn-lt"/>
                <a:ea typeface="+mn-ea"/>
                <a:cs typeface="+mn-cs"/>
              </a:rPr>
              <a:t>Selon une version du mythe, Europe, fille du roi de Tyr, une ville de Phénicie (actuel Liban) fit un rêve</a:t>
            </a:r>
            <a:r>
              <a:rPr lang="fr-FR" sz="1200" b="0" i="0" u="none" strike="noStrike" kern="1200" baseline="30000" smtClean="0">
                <a:solidFill>
                  <a:schemeClr val="tx1"/>
                </a:solidFill>
                <a:effectLst/>
                <a:latin typeface="+mn-lt"/>
                <a:ea typeface="+mn-ea"/>
                <a:cs typeface="+mn-cs"/>
                <a:hlinkClick r:id="rId5"/>
              </a:rPr>
              <a:t>5</a:t>
            </a:r>
            <a:r>
              <a:rPr lang="fr-FR" sz="1200" b="0" i="0" kern="1200" smtClean="0">
                <a:solidFill>
                  <a:schemeClr val="tx1"/>
                </a:solidFill>
                <a:effectLst/>
                <a:latin typeface="+mn-lt"/>
                <a:ea typeface="+mn-ea"/>
                <a:cs typeface="+mn-cs"/>
              </a:rPr>
              <a:t>. Le jour même, </a:t>
            </a:r>
            <a:r>
              <a:rPr lang="fr-FR" sz="1200" b="0" i="0" u="none" strike="noStrike" kern="1200" smtClean="0">
                <a:solidFill>
                  <a:schemeClr val="tx1"/>
                </a:solidFill>
                <a:effectLst/>
                <a:latin typeface="+mn-lt"/>
                <a:ea typeface="+mn-ea"/>
                <a:cs typeface="+mn-cs"/>
                <a:hlinkClick r:id="rId6" tooltip="Zeus"/>
              </a:rPr>
              <a:t>Zeus</a:t>
            </a:r>
            <a:r>
              <a:rPr lang="fr-FR" sz="1200" b="0" i="0" kern="1200" smtClean="0">
                <a:solidFill>
                  <a:schemeClr val="tx1"/>
                </a:solidFill>
                <a:effectLst/>
                <a:latin typeface="+mn-lt"/>
                <a:ea typeface="+mn-ea"/>
                <a:cs typeface="+mn-cs"/>
              </a:rPr>
              <a:t> la rencontra sur une plage de </a:t>
            </a:r>
            <a:r>
              <a:rPr lang="fr-FR" sz="1200" b="0" i="0" u="none" strike="noStrike" kern="1200" smtClean="0">
                <a:solidFill>
                  <a:schemeClr val="tx1"/>
                </a:solidFill>
                <a:effectLst/>
                <a:latin typeface="+mn-lt"/>
                <a:ea typeface="+mn-ea"/>
                <a:cs typeface="+mn-cs"/>
                <a:hlinkClick r:id="rId8" tooltip="Sidon"/>
              </a:rPr>
              <a:t>Sidon</a:t>
            </a:r>
            <a:r>
              <a:rPr lang="fr-FR" sz="1200" b="0" i="0" kern="1200" smtClean="0">
                <a:solidFill>
                  <a:schemeClr val="tx1"/>
                </a:solidFill>
                <a:effectLst/>
                <a:latin typeface="+mn-lt"/>
                <a:ea typeface="+mn-ea"/>
                <a:cs typeface="+mn-cs"/>
              </a:rPr>
              <a:t>, se métamorphosa en </a:t>
            </a:r>
            <a:r>
              <a:rPr lang="fr-FR" sz="1200" b="0" i="0" u="none" strike="noStrike" kern="1200" smtClean="0">
                <a:solidFill>
                  <a:schemeClr val="tx1"/>
                </a:solidFill>
                <a:effectLst/>
                <a:latin typeface="+mn-lt"/>
                <a:ea typeface="+mn-ea"/>
                <a:cs typeface="+mn-cs"/>
                <a:hlinkClick r:id="rId9" tooltip="Taureau crétois"/>
              </a:rPr>
              <a:t>taureau blanc</a:t>
            </a:r>
            <a:r>
              <a:rPr lang="fr-FR" sz="1200" b="0" i="0" kern="1200" smtClean="0">
                <a:solidFill>
                  <a:schemeClr val="tx1"/>
                </a:solidFill>
                <a:effectLst/>
                <a:latin typeface="+mn-lt"/>
                <a:ea typeface="+mn-ea"/>
                <a:cs typeface="+mn-cs"/>
              </a:rPr>
              <a:t>, afin de l'approcher sans l'apeurer et échapper à la jalousie de son épouse </a:t>
            </a:r>
            <a:r>
              <a:rPr lang="fr-FR" sz="1200" b="0" i="0" u="none" strike="noStrike" kern="1200" smtClean="0">
                <a:solidFill>
                  <a:schemeClr val="tx1"/>
                </a:solidFill>
                <a:effectLst/>
                <a:latin typeface="+mn-lt"/>
                <a:ea typeface="+mn-ea"/>
                <a:cs typeface="+mn-cs"/>
                <a:hlinkClick r:id="rId10" tooltip="Héra"/>
              </a:rPr>
              <a:t>Héra</a:t>
            </a:r>
            <a:r>
              <a:rPr lang="fr-FR" sz="1200" b="0" i="0" kern="1200" smtClean="0">
                <a:solidFill>
                  <a:schemeClr val="tx1"/>
                </a:solidFill>
                <a:effectLst/>
                <a:latin typeface="+mn-lt"/>
                <a:ea typeface="+mn-ea"/>
                <a:cs typeface="+mn-cs"/>
              </a:rPr>
              <a:t>. Imprudente, Europe s'approche de lui. Chevauchant l'animal, elle est enlevée sur l'île de </a:t>
            </a:r>
            <a:r>
              <a:rPr lang="fr-FR" sz="1200" b="0" i="0" u="none" strike="noStrike" kern="1200" smtClean="0">
                <a:solidFill>
                  <a:schemeClr val="tx1"/>
                </a:solidFill>
                <a:effectLst/>
                <a:latin typeface="+mn-lt"/>
                <a:ea typeface="+mn-ea"/>
                <a:cs typeface="+mn-cs"/>
                <a:hlinkClick r:id="rId11" tooltip="Crète"/>
              </a:rPr>
              <a:t>Crète</a:t>
            </a:r>
            <a:r>
              <a:rPr lang="fr-FR" sz="1200" b="0" i="0" kern="1200" smtClean="0">
                <a:solidFill>
                  <a:schemeClr val="tx1"/>
                </a:solidFill>
                <a:effectLst/>
                <a:latin typeface="+mn-lt"/>
                <a:ea typeface="+mn-ea"/>
                <a:cs typeface="+mn-cs"/>
              </a:rPr>
              <a:t> à </a:t>
            </a:r>
            <a:r>
              <a:rPr lang="fr-FR" sz="1200" b="0" i="0" u="none" strike="noStrike" kern="1200" smtClean="0">
                <a:solidFill>
                  <a:schemeClr val="tx1"/>
                </a:solidFill>
                <a:effectLst/>
                <a:latin typeface="+mn-lt"/>
                <a:ea typeface="+mn-ea"/>
                <a:cs typeface="+mn-cs"/>
                <a:hlinkClick r:id="rId12" tooltip="Gortyne"/>
              </a:rPr>
              <a:t>Gortyne</a:t>
            </a:r>
            <a:r>
              <a:rPr lang="fr-FR" sz="1200" b="0" i="0" kern="1200" smtClean="0">
                <a:solidFill>
                  <a:schemeClr val="tx1"/>
                </a:solidFill>
                <a:effectLst/>
                <a:latin typeface="+mn-lt"/>
                <a:ea typeface="+mn-ea"/>
                <a:cs typeface="+mn-cs"/>
              </a:rPr>
              <a:t> (ou au nord du </a:t>
            </a:r>
            <a:r>
              <a:rPr lang="fr-FR" sz="1200" b="0" i="0" u="none" strike="noStrike" kern="1200" smtClean="0">
                <a:solidFill>
                  <a:schemeClr val="tx1"/>
                </a:solidFill>
                <a:effectLst/>
                <a:latin typeface="+mn-lt"/>
                <a:ea typeface="+mn-ea"/>
                <a:cs typeface="+mn-cs"/>
                <a:hlinkClick r:id="rId13" tooltip="Bosphore"/>
              </a:rPr>
              <a:t>Bosphore</a:t>
            </a:r>
            <a:r>
              <a:rPr lang="fr-FR" sz="1200" b="0" i="0" kern="1200" smtClean="0">
                <a:solidFill>
                  <a:schemeClr val="tx1"/>
                </a:solidFill>
                <a:effectLst/>
                <a:latin typeface="+mn-lt"/>
                <a:ea typeface="+mn-ea"/>
                <a:cs typeface="+mn-cs"/>
              </a:rPr>
              <a:t> selon certaines versions). À </a:t>
            </a:r>
            <a:r>
              <a:rPr lang="fr-FR" sz="1200" b="0" i="0" u="none" strike="noStrike" kern="1200" smtClean="0">
                <a:solidFill>
                  <a:schemeClr val="tx1"/>
                </a:solidFill>
                <a:effectLst/>
                <a:latin typeface="+mn-lt"/>
                <a:ea typeface="+mn-ea"/>
                <a:cs typeface="+mn-cs"/>
                <a:hlinkClick r:id="rId12" tooltip="Gortyne"/>
              </a:rPr>
              <a:t>Gortyne</a:t>
            </a:r>
            <a:r>
              <a:rPr lang="fr-FR" sz="1200" b="0" i="0" u="none" strike="noStrike" kern="1200" baseline="30000" smtClean="0">
                <a:solidFill>
                  <a:schemeClr val="tx1"/>
                </a:solidFill>
                <a:effectLst/>
                <a:latin typeface="+mn-lt"/>
                <a:ea typeface="+mn-ea"/>
                <a:cs typeface="+mn-cs"/>
                <a:hlinkClick r:id="rId5"/>
              </a:rPr>
              <a:t>6</a:t>
            </a:r>
            <a:r>
              <a:rPr lang="fr-FR" sz="1200" b="0" i="0" kern="1200" smtClean="0">
                <a:solidFill>
                  <a:schemeClr val="tx1"/>
                </a:solidFill>
                <a:effectLst/>
                <a:latin typeface="+mn-lt"/>
                <a:ea typeface="+mn-ea"/>
                <a:cs typeface="+mn-cs"/>
              </a:rPr>
              <a:t>, sous un platane qui depuis lors est toujours vert, Europe s'accouple avec Zeus, sous forme humaine cette fois. De leur union naissent </a:t>
            </a:r>
            <a:r>
              <a:rPr lang="fr-FR" sz="1200" b="0" i="0" u="none" strike="noStrike" kern="1200" smtClean="0">
                <a:solidFill>
                  <a:schemeClr val="tx1"/>
                </a:solidFill>
                <a:effectLst/>
                <a:latin typeface="+mn-lt"/>
                <a:ea typeface="+mn-ea"/>
                <a:cs typeface="+mn-cs"/>
                <a:hlinkClick r:id="rId14" tooltip="Minos"/>
              </a:rPr>
              <a:t>Minos</a:t>
            </a:r>
            <a:r>
              <a:rPr lang="fr-FR" sz="1200" b="0" i="0" kern="1200" smtClean="0">
                <a:solidFill>
                  <a:schemeClr val="tx1"/>
                </a:solidFill>
                <a:effectLst/>
                <a:latin typeface="+mn-lt"/>
                <a:ea typeface="+mn-ea"/>
                <a:cs typeface="+mn-cs"/>
              </a:rPr>
              <a:t>, </a:t>
            </a:r>
            <a:r>
              <a:rPr lang="fr-FR" sz="1200" b="0" i="0" u="none" strike="noStrike" kern="1200" smtClean="0">
                <a:solidFill>
                  <a:schemeClr val="tx1"/>
                </a:solidFill>
                <a:effectLst/>
                <a:latin typeface="+mn-lt"/>
                <a:ea typeface="+mn-ea"/>
                <a:cs typeface="+mn-cs"/>
                <a:hlinkClick r:id="rId15" tooltip="Rhadamanthe"/>
              </a:rPr>
              <a:t>Rhadamanthe</a:t>
            </a:r>
            <a:r>
              <a:rPr lang="fr-FR" sz="1200" b="0" i="0" kern="1200" smtClean="0">
                <a:solidFill>
                  <a:schemeClr val="tx1"/>
                </a:solidFill>
                <a:effectLst/>
                <a:latin typeface="+mn-lt"/>
                <a:ea typeface="+mn-ea"/>
                <a:cs typeface="+mn-cs"/>
              </a:rPr>
              <a:t> et </a:t>
            </a:r>
            <a:r>
              <a:rPr lang="fr-FR" sz="1200" b="0" i="0" u="none" strike="noStrike" kern="1200" smtClean="0">
                <a:solidFill>
                  <a:schemeClr val="tx1"/>
                </a:solidFill>
                <a:effectLst/>
                <a:latin typeface="+mn-lt"/>
                <a:ea typeface="+mn-ea"/>
                <a:cs typeface="+mn-cs"/>
                <a:hlinkClick r:id="rId16" tooltip="Sarpédon"/>
              </a:rPr>
              <a:t>Sarpédon</a:t>
            </a:r>
            <a:r>
              <a:rPr lang="fr-FR" sz="1200" b="0" i="0" u="none" strike="noStrike" kern="1200" baseline="30000" smtClean="0">
                <a:solidFill>
                  <a:schemeClr val="tx1"/>
                </a:solidFill>
                <a:effectLst/>
                <a:latin typeface="+mn-lt"/>
                <a:ea typeface="+mn-ea"/>
                <a:cs typeface="+mn-cs"/>
                <a:hlinkClick r:id="rId5"/>
              </a:rPr>
              <a:t>7</a:t>
            </a:r>
            <a:r>
              <a:rPr lang="fr-FR" sz="1200" b="0" i="0" kern="1200" smtClean="0">
                <a:solidFill>
                  <a:schemeClr val="tx1"/>
                </a:solidFill>
                <a:effectLst/>
                <a:latin typeface="+mn-lt"/>
                <a:ea typeface="+mn-ea"/>
                <a:cs typeface="+mn-cs"/>
              </a:rPr>
              <a:t> qui s'exila en </a:t>
            </a:r>
            <a:r>
              <a:rPr lang="fr-FR" sz="1200" b="0" i="0" u="none" strike="noStrike" kern="1200" smtClean="0">
                <a:solidFill>
                  <a:schemeClr val="tx1"/>
                </a:solidFill>
                <a:effectLst/>
                <a:latin typeface="+mn-lt"/>
                <a:ea typeface="+mn-ea"/>
                <a:cs typeface="+mn-cs"/>
                <a:hlinkClick r:id="rId17" tooltip="Anatolie"/>
              </a:rPr>
              <a:t>Anatolie</a:t>
            </a:r>
            <a:r>
              <a:rPr lang="fr-FR" sz="1200" b="0" i="0" kern="1200" smtClean="0">
                <a:solidFill>
                  <a:schemeClr val="tx1"/>
                </a:solidFill>
                <a:effectLst/>
                <a:latin typeface="+mn-lt"/>
                <a:ea typeface="+mn-ea"/>
                <a:cs typeface="+mn-cs"/>
              </a:rPr>
              <a:t>, à </a:t>
            </a:r>
            <a:r>
              <a:rPr lang="fr-FR" sz="1200" b="0" i="0" u="none" strike="noStrike" kern="1200" smtClean="0">
                <a:solidFill>
                  <a:schemeClr val="tx1"/>
                </a:solidFill>
                <a:effectLst/>
                <a:latin typeface="+mn-lt"/>
                <a:ea typeface="+mn-ea"/>
                <a:cs typeface="+mn-cs"/>
                <a:hlinkClick r:id="rId18" tooltip="Milet"/>
              </a:rPr>
              <a:t>Milet</a:t>
            </a:r>
            <a:r>
              <a:rPr lang="fr-FR" sz="1200" b="0" i="0" kern="1200" smtClean="0">
                <a:solidFill>
                  <a:schemeClr val="tx1"/>
                </a:solidFill>
                <a:effectLst/>
                <a:latin typeface="+mn-lt"/>
                <a:ea typeface="+mn-ea"/>
                <a:cs typeface="+mn-cs"/>
              </a:rPr>
              <a:t>. Plus tard, Europe est donnée par Zeus comme épouse au roi de Crète </a:t>
            </a:r>
            <a:r>
              <a:rPr lang="fr-FR" sz="1200" b="0" i="0" u="none" strike="noStrike" kern="1200" smtClean="0">
                <a:solidFill>
                  <a:schemeClr val="tx1"/>
                </a:solidFill>
                <a:effectLst/>
                <a:latin typeface="+mn-lt"/>
                <a:ea typeface="+mn-ea"/>
                <a:cs typeface="+mn-cs"/>
                <a:hlinkClick r:id="rId19" tooltip="Astérion (Crète)"/>
              </a:rPr>
              <a:t>Astérion</a:t>
            </a:r>
            <a:r>
              <a:rPr lang="fr-FR" sz="1200" b="0" i="0" kern="120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mn-lt"/>
                <a:ea typeface="+mn-ea"/>
                <a:cs typeface="+mn-cs"/>
              </a:rPr>
              <a:t>It is common in ancient Greek mythology and geography to identify lands or rivers with female figures. Thus, </a:t>
            </a:r>
            <a:r>
              <a:rPr lang="en-US" sz="1200" b="0" i="1" kern="1200" smtClean="0">
                <a:solidFill>
                  <a:schemeClr val="tx1"/>
                </a:solidFill>
                <a:effectLst/>
                <a:latin typeface="+mn-lt"/>
                <a:ea typeface="+mn-ea"/>
                <a:cs typeface="+mn-cs"/>
              </a:rPr>
              <a:t>Europa</a:t>
            </a:r>
            <a:r>
              <a:rPr lang="en-US" sz="1200" b="0" i="0" kern="1200" smtClean="0">
                <a:solidFill>
                  <a:schemeClr val="tx1"/>
                </a:solidFill>
                <a:effectLst/>
                <a:latin typeface="+mn-lt"/>
                <a:ea typeface="+mn-ea"/>
                <a:cs typeface="+mn-cs"/>
              </a:rPr>
              <a:t> is first used in a geographic context in the </a:t>
            </a:r>
            <a:r>
              <a:rPr lang="en-US" sz="1200" b="0" i="0" u="none" strike="noStrike" kern="1200" smtClean="0">
                <a:solidFill>
                  <a:schemeClr val="tx1"/>
                </a:solidFill>
                <a:effectLst/>
                <a:latin typeface="+mn-lt"/>
                <a:ea typeface="+mn-ea"/>
                <a:cs typeface="+mn-cs"/>
                <a:hlinkClick r:id="rId20" tooltip="Homeric Hymn"/>
              </a:rPr>
              <a:t>Homeric Hymn</a:t>
            </a:r>
            <a:r>
              <a:rPr lang="en-US" sz="1200" b="0" i="0" kern="1200" smtClean="0">
                <a:solidFill>
                  <a:schemeClr val="tx1"/>
                </a:solidFill>
                <a:effectLst/>
                <a:latin typeface="+mn-lt"/>
                <a:ea typeface="+mn-ea"/>
                <a:cs typeface="+mn-cs"/>
              </a:rPr>
              <a:t> to </a:t>
            </a:r>
            <a:r>
              <a:rPr lang="en-US" sz="1200" b="0" i="0" u="none" strike="noStrike" kern="1200" smtClean="0">
                <a:solidFill>
                  <a:schemeClr val="tx1"/>
                </a:solidFill>
                <a:effectLst/>
                <a:latin typeface="+mn-lt"/>
                <a:ea typeface="+mn-ea"/>
                <a:cs typeface="+mn-cs"/>
                <a:hlinkClick r:id="rId21" tooltip="Delian Apollo"/>
              </a:rPr>
              <a:t>Delian Apollo</a:t>
            </a:r>
            <a:r>
              <a:rPr lang="en-US" sz="1200" b="0" i="0" kern="1200" smtClean="0">
                <a:solidFill>
                  <a:schemeClr val="tx1"/>
                </a:solidFill>
                <a:effectLst/>
                <a:latin typeface="+mn-lt"/>
                <a:ea typeface="+mn-ea"/>
                <a:cs typeface="+mn-cs"/>
              </a:rPr>
              <a:t>, in reference to the western shore of the </a:t>
            </a:r>
            <a:r>
              <a:rPr lang="en-US" sz="1200" b="0" i="0" u="none" strike="noStrike" kern="1200" smtClean="0">
                <a:solidFill>
                  <a:schemeClr val="tx1"/>
                </a:solidFill>
                <a:effectLst/>
                <a:latin typeface="+mn-lt"/>
                <a:ea typeface="+mn-ea"/>
                <a:cs typeface="+mn-cs"/>
                <a:hlinkClick r:id="rId22" tooltip="Aegean Sea"/>
              </a:rPr>
              <a:t>Aegean Sea</a:t>
            </a:r>
            <a:r>
              <a:rPr lang="en-US" sz="1200" b="0" i="0" kern="1200" smtClean="0">
                <a:solidFill>
                  <a:schemeClr val="tx1"/>
                </a:solidFill>
                <a:effectLst/>
                <a:latin typeface="+mn-lt"/>
                <a:ea typeface="+mn-ea"/>
                <a:cs typeface="+mn-cs"/>
              </a:rPr>
              <a:t>.</a:t>
            </a:r>
            <a:r>
              <a:rPr lang="en-US" sz="1200" b="0" i="0" u="none" strike="noStrike" kern="1200" baseline="30000" smtClean="0">
                <a:solidFill>
                  <a:schemeClr val="tx1"/>
                </a:solidFill>
                <a:effectLst/>
                <a:latin typeface="+mn-lt"/>
                <a:ea typeface="+mn-ea"/>
                <a:cs typeface="+mn-cs"/>
                <a:hlinkClick r:id="rId23"/>
              </a:rPr>
              <a:t>[8]</a:t>
            </a:r>
            <a:r>
              <a:rPr lang="en-US" sz="1200" b="0" i="0" kern="1200" smtClean="0">
                <a:solidFill>
                  <a:schemeClr val="tx1"/>
                </a:solidFill>
                <a:effectLst/>
                <a:latin typeface="+mn-lt"/>
                <a:ea typeface="+mn-ea"/>
                <a:cs typeface="+mn-cs"/>
              </a:rPr>
              <a:t> As a name for a part of the known world, it is first used in the 6th century BC by </a:t>
            </a:r>
            <a:r>
              <a:rPr lang="en-US" sz="1200" b="0" i="0" u="none" strike="noStrike" kern="1200" smtClean="0">
                <a:solidFill>
                  <a:schemeClr val="tx1"/>
                </a:solidFill>
                <a:effectLst/>
                <a:latin typeface="+mn-lt"/>
                <a:ea typeface="+mn-ea"/>
                <a:cs typeface="+mn-cs"/>
                <a:hlinkClick r:id="rId24" tooltip="Anaximander"/>
              </a:rPr>
              <a:t>Anaximander</a:t>
            </a:r>
            <a:r>
              <a:rPr lang="en-US" sz="1200" b="0" i="0" kern="1200" smtClean="0">
                <a:solidFill>
                  <a:schemeClr val="tx1"/>
                </a:solidFill>
                <a:effectLst/>
                <a:latin typeface="+mn-lt"/>
                <a:ea typeface="+mn-ea"/>
                <a:cs typeface="+mn-cs"/>
              </a:rPr>
              <a:t> and </a:t>
            </a:r>
            <a:r>
              <a:rPr lang="en-US" sz="1200" b="0" i="0" u="none" strike="noStrike" kern="1200" smtClean="0">
                <a:solidFill>
                  <a:schemeClr val="tx1"/>
                </a:solidFill>
                <a:effectLst/>
                <a:latin typeface="+mn-lt"/>
                <a:ea typeface="+mn-ea"/>
                <a:cs typeface="+mn-cs"/>
                <a:hlinkClick r:id="rId25" tooltip="Hecataeus of Miletus"/>
              </a:rPr>
              <a:t>Hecataeus</a:t>
            </a:r>
            <a:r>
              <a:rPr lang="en-US" sz="1200" b="0" i="0" kern="1200" smtClean="0">
                <a:solidFill>
                  <a:schemeClr val="tx1"/>
                </a:solidFill>
                <a:effectLst/>
                <a:latin typeface="+mn-lt"/>
                <a:ea typeface="+mn-ea"/>
                <a:cs typeface="+mn-cs"/>
              </a:rPr>
              <a:t>.</a:t>
            </a:r>
            <a:r>
              <a:rPr lang="en-US" sz="1200" b="0" i="0" u="none" strike="noStrike" kern="1200" baseline="30000" smtClean="0">
                <a:solidFill>
                  <a:schemeClr val="tx1"/>
                </a:solidFill>
                <a:effectLst/>
                <a:latin typeface="+mn-lt"/>
                <a:ea typeface="+mn-ea"/>
                <a:cs typeface="+mn-cs"/>
                <a:hlinkClick r:id="rId23"/>
              </a:rPr>
              <a:t>[9]</a:t>
            </a:r>
            <a:endParaRPr lang="fr-FR" sz="1200" b="0" i="0" kern="1200" smtClean="0">
              <a:solidFill>
                <a:schemeClr val="tx1"/>
              </a:solidFill>
              <a:effectLst/>
              <a:latin typeface="+mn-lt"/>
              <a:ea typeface="+mn-ea"/>
              <a:cs typeface="+mn-cs"/>
            </a:endParaRPr>
          </a:p>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2</a:t>
            </a:fld>
            <a:endParaRPr lang="en-US"/>
          </a:p>
        </p:txBody>
      </p:sp>
    </p:spTree>
    <p:extLst>
      <p:ext uri="{BB962C8B-B14F-4D97-AF65-F5344CB8AC3E}">
        <p14:creationId xmlns:p14="http://schemas.microsoft.com/office/powerpoint/2010/main" xmlns="" val="3016508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smtClean="0"/>
              <a:t>Hors UE : la Suisse. N’ont pas adopté l’Euro : RU, Danemark. On adopté l’Euro mais sont hors UE : </a:t>
            </a:r>
            <a:r>
              <a:rPr lang="fr-FR" noProof="0" err="1" smtClean="0"/>
              <a:t>Montenegro</a:t>
            </a:r>
            <a:r>
              <a:rPr lang="fr-FR" noProof="0" smtClean="0"/>
              <a:t>, </a:t>
            </a:r>
            <a:r>
              <a:rPr lang="fr-FR" noProof="0" err="1" smtClean="0"/>
              <a:t>Kosowo</a:t>
            </a:r>
            <a:r>
              <a:rPr lang="fr-FR" noProof="0" smtClean="0"/>
              <a:t>. Le plus récent : la Croatie. </a:t>
            </a:r>
          </a:p>
          <a:p>
            <a:r>
              <a:rPr lang="fr-FR" smtClean="0"/>
              <a:t>Le plus petit : Malte. Sont dans</a:t>
            </a:r>
            <a:r>
              <a:rPr lang="fr-FR" baseline="0" smtClean="0"/>
              <a:t> l’UE mais hors de l’Europe : départements et territoires d’Outre-Mer de la France, d’Espagne et du Portugal.</a:t>
            </a:r>
            <a:endParaRPr lang="fr-FR"/>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20</a:t>
            </a:fld>
            <a:endParaRPr lang="en-US"/>
          </a:p>
        </p:txBody>
      </p:sp>
    </p:spTree>
    <p:extLst>
      <p:ext uri="{BB962C8B-B14F-4D97-AF65-F5344CB8AC3E}">
        <p14:creationId xmlns:p14="http://schemas.microsoft.com/office/powerpoint/2010/main" xmlns="" val="1315697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smtClean="0">
                <a:solidFill>
                  <a:schemeClr val="tx1"/>
                </a:solidFill>
                <a:effectLst/>
                <a:latin typeface="+mn-lt"/>
                <a:ea typeface="+mn-ea"/>
                <a:cs typeface="+mn-cs"/>
              </a:rPr>
              <a:t>"L'Europe ne se fera pas d'un coup, ni dans une construction d'ensemble. Elle se fera par des réalisations concrètes, créant d'abord une solidarité de fait"   (</a:t>
            </a:r>
            <a:r>
              <a:rPr lang="fr-FR" sz="1200" kern="1200" smtClean="0">
                <a:solidFill>
                  <a:schemeClr val="tx1"/>
                </a:solidFill>
                <a:effectLst/>
                <a:latin typeface="+mn-lt"/>
                <a:ea typeface="+mn-ea"/>
                <a:cs typeface="+mn-cs"/>
              </a:rPr>
              <a:t>Robert Schumann, Déclaration préalable du 9 mars 1950)</a:t>
            </a:r>
          </a:p>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21</a:t>
            </a:fld>
            <a:endParaRPr lang="en-US"/>
          </a:p>
        </p:txBody>
      </p:sp>
    </p:spTree>
    <p:extLst>
      <p:ext uri="{BB962C8B-B14F-4D97-AF65-F5344CB8AC3E}">
        <p14:creationId xmlns:p14="http://schemas.microsoft.com/office/powerpoint/2010/main" xmlns="" val="1568616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mtClean="0">
                <a:solidFill>
                  <a:srgbClr val="343F6E"/>
                </a:solidFill>
                <a:latin typeface="Verdana"/>
              </a:rPr>
              <a:t>Les cellules exocrines et endocrines ont une même origine embryonnaire et ne se différencient pas de façon irréversible. Il peut y avoir transformation d'un type cellulaire en un autre. C'est la théorie du balancement de </a:t>
            </a:r>
            <a:r>
              <a:rPr lang="fr-FR" err="1" smtClean="0">
                <a:solidFill>
                  <a:srgbClr val="343F6E"/>
                </a:solidFill>
                <a:latin typeface="Verdana"/>
              </a:rPr>
              <a:t>Laguesse</a:t>
            </a:r>
            <a:r>
              <a:rPr lang="fr-FR" smtClean="0">
                <a:solidFill>
                  <a:srgbClr val="343F6E"/>
                </a:solidFill>
                <a:latin typeface="Verdana"/>
              </a:rPr>
              <a:t>. Voici l'image d'un de ces balancements. En 1, les cellules endocrines sont directement en contact avec, en 2, des formations acineuses exocrines. La capsule conjonctive est interrompue en 3 et ne les sépare pas à ce niveau</a:t>
            </a:r>
            <a:endParaRPr lang="en-US" smtClean="0"/>
          </a:p>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22</a:t>
            </a:fld>
            <a:endParaRPr lang="en-US"/>
          </a:p>
        </p:txBody>
      </p:sp>
    </p:spTree>
    <p:extLst>
      <p:ext uri="{BB962C8B-B14F-4D97-AF65-F5344CB8AC3E}">
        <p14:creationId xmlns:p14="http://schemas.microsoft.com/office/powerpoint/2010/main" xmlns="" val="4004917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050" b="0" i="0" kern="1200" noProof="0" smtClean="0">
                <a:solidFill>
                  <a:schemeClr val="tx1"/>
                </a:solidFill>
                <a:effectLst/>
                <a:latin typeface="+mn-lt"/>
                <a:ea typeface="+mn-ea"/>
                <a:cs typeface="+mn-cs"/>
              </a:rPr>
              <a:t>Endocrine glands have been progressively</a:t>
            </a:r>
            <a:r>
              <a:rPr lang="en-GB" sz="1050" b="0" i="0" kern="1200" baseline="0" noProof="0" smtClean="0">
                <a:solidFill>
                  <a:schemeClr val="tx1"/>
                </a:solidFill>
                <a:effectLst/>
                <a:latin typeface="+mn-lt"/>
                <a:ea typeface="+mn-ea"/>
                <a:cs typeface="+mn-cs"/>
              </a:rPr>
              <a:t> recognized by anatomists as very vascular glands without excretory channels and named as </a:t>
            </a:r>
            <a:r>
              <a:rPr lang="en-GB" sz="1050" b="0" i="0" kern="1200" baseline="0" noProof="0" err="1" smtClean="0">
                <a:solidFill>
                  <a:schemeClr val="tx1"/>
                </a:solidFill>
                <a:effectLst/>
                <a:latin typeface="+mn-lt"/>
                <a:ea typeface="+mn-ea"/>
                <a:cs typeface="+mn-cs"/>
              </a:rPr>
              <a:t>vasular</a:t>
            </a:r>
            <a:r>
              <a:rPr lang="en-GB" sz="1050" b="0" i="0" kern="1200" baseline="0" noProof="0" smtClean="0">
                <a:solidFill>
                  <a:schemeClr val="tx1"/>
                </a:solidFill>
                <a:effectLst/>
                <a:latin typeface="+mn-lt"/>
                <a:ea typeface="+mn-ea"/>
                <a:cs typeface="+mn-cs"/>
              </a:rPr>
              <a:t> or closed glands.</a:t>
            </a:r>
          </a:p>
          <a:p>
            <a:r>
              <a:rPr lang="en-GB" sz="1050" b="0" i="0" kern="1200" baseline="0" noProof="0" smtClean="0">
                <a:solidFill>
                  <a:schemeClr val="tx1"/>
                </a:solidFill>
                <a:effectLst/>
                <a:latin typeface="+mn-lt"/>
                <a:ea typeface="+mn-ea"/>
                <a:cs typeface="+mn-cs"/>
              </a:rPr>
              <a:t>However ,as Europe evocated since the antic Greece, probably endocrinology has to be considered as the the new expression of the </a:t>
            </a:r>
            <a:r>
              <a:rPr lang="en-GB" sz="1050" b="0" i="0" kern="1200" baseline="0" noProof="0" err="1" smtClean="0">
                <a:solidFill>
                  <a:schemeClr val="tx1"/>
                </a:solidFill>
                <a:effectLst/>
                <a:latin typeface="+mn-lt"/>
                <a:ea typeface="+mn-ea"/>
                <a:cs typeface="+mn-cs"/>
              </a:rPr>
              <a:t>humor</a:t>
            </a:r>
            <a:r>
              <a:rPr lang="en-GB" sz="1050" b="0" i="0" kern="1200" baseline="0" noProof="0" smtClean="0">
                <a:solidFill>
                  <a:schemeClr val="tx1"/>
                </a:solidFill>
                <a:effectLst/>
                <a:latin typeface="+mn-lt"/>
                <a:ea typeface="+mn-ea"/>
                <a:cs typeface="+mn-cs"/>
              </a:rPr>
              <a:t> theory which govern all our comportments</a:t>
            </a:r>
            <a:endParaRPr lang="en-GB" sz="1050" b="0" i="0" kern="1200" noProof="0" smtClean="0">
              <a:solidFill>
                <a:schemeClr val="tx1"/>
              </a:solidFill>
              <a:effectLst/>
              <a:latin typeface="+mn-lt"/>
              <a:ea typeface="+mn-ea"/>
              <a:cs typeface="+mn-cs"/>
            </a:endParaRPr>
          </a:p>
          <a:p>
            <a:endParaRPr lang="en-GB" sz="1050" b="0" i="0" kern="1200" smtClean="0">
              <a:solidFill>
                <a:schemeClr val="tx1"/>
              </a:solidFill>
              <a:effectLst/>
              <a:latin typeface="+mn-lt"/>
              <a:ea typeface="+mn-ea"/>
              <a:cs typeface="+mn-cs"/>
            </a:endParaRPr>
          </a:p>
          <a:p>
            <a:endParaRPr lang="fr-FR" sz="1050" b="0" i="0" kern="1200" smtClean="0">
              <a:solidFill>
                <a:schemeClr val="tx1"/>
              </a:solidFill>
              <a:effectLst/>
              <a:latin typeface="+mn-lt"/>
              <a:ea typeface="+mn-ea"/>
              <a:cs typeface="+mn-cs"/>
            </a:endParaRPr>
          </a:p>
          <a:p>
            <a:endParaRPr lang="fr-FR" sz="1050" b="0" i="0" kern="1200" smtClean="0">
              <a:solidFill>
                <a:schemeClr val="tx1"/>
              </a:solidFill>
              <a:effectLst/>
              <a:latin typeface="+mn-lt"/>
              <a:ea typeface="+mn-ea"/>
              <a:cs typeface="+mn-cs"/>
            </a:endParaRPr>
          </a:p>
          <a:p>
            <a:endParaRPr lang="fr-FR" sz="1050" b="0" i="0" kern="1200" smtClean="0">
              <a:solidFill>
                <a:schemeClr val="tx1"/>
              </a:solidFill>
              <a:effectLst/>
              <a:latin typeface="+mn-lt"/>
              <a:ea typeface="+mn-ea"/>
              <a:cs typeface="+mn-cs"/>
            </a:endParaRPr>
          </a:p>
          <a:p>
            <a:r>
              <a:rPr lang="fr-FR" sz="1050" b="0" i="0" kern="1200" smtClean="0">
                <a:solidFill>
                  <a:schemeClr val="tx1"/>
                </a:solidFill>
                <a:effectLst/>
                <a:latin typeface="+mn-lt"/>
                <a:ea typeface="+mn-ea"/>
                <a:cs typeface="+mn-cs"/>
              </a:rPr>
              <a:t>La théorie dite des humeurs.</a:t>
            </a:r>
            <a:r>
              <a:rPr lang="fr-FR" sz="1050" b="0" i="0" kern="1200" baseline="0" smtClean="0">
                <a:solidFill>
                  <a:schemeClr val="tx1"/>
                </a:solidFill>
                <a:effectLst/>
                <a:latin typeface="+mn-lt"/>
                <a:ea typeface="+mn-ea"/>
                <a:cs typeface="+mn-cs"/>
              </a:rPr>
              <a:t> </a:t>
            </a:r>
            <a:r>
              <a:rPr lang="fr-FR" sz="1050" b="0" i="0" kern="1200" smtClean="0">
                <a:solidFill>
                  <a:schemeClr val="tx1"/>
                </a:solidFill>
                <a:effectLst/>
                <a:latin typeface="+mn-lt"/>
                <a:ea typeface="+mn-ea"/>
                <a:cs typeface="+mn-cs"/>
              </a:rPr>
              <a:t>La santé (de l'esprit ou du corps) varie en fonction de l'équilibre des humeurs dans le corps, la « crase ».</a:t>
            </a:r>
          </a:p>
          <a:p>
            <a:r>
              <a:rPr lang="fr-FR" sz="1050" b="1" i="0" kern="1200" smtClean="0">
                <a:solidFill>
                  <a:schemeClr val="tx1"/>
                </a:solidFill>
                <a:effectLst/>
                <a:latin typeface="+mn-lt"/>
                <a:ea typeface="+mn-ea"/>
                <a:cs typeface="+mn-cs"/>
              </a:rPr>
              <a:t>Humeurs et tempéraments</a:t>
            </a:r>
            <a:r>
              <a:rPr lang="fr-FR" sz="1050" b="0" i="0" kern="1200" smtClean="0">
                <a:solidFill>
                  <a:schemeClr val="tx1"/>
                </a:solidFill>
                <a:effectLst/>
                <a:latin typeface="+mn-lt"/>
                <a:ea typeface="+mn-ea"/>
                <a:cs typeface="+mn-cs"/>
              </a:rPr>
              <a:t>.</a:t>
            </a:r>
            <a:r>
              <a:rPr lang="fr-FR" sz="1050" b="1" i="0" kern="1200" baseline="0" smtClean="0">
                <a:solidFill>
                  <a:schemeClr val="tx1"/>
                </a:solidFill>
                <a:effectLst/>
                <a:latin typeface="+mn-lt"/>
                <a:ea typeface="+mn-ea"/>
                <a:cs typeface="+mn-cs"/>
              </a:rPr>
              <a:t> </a:t>
            </a:r>
            <a:r>
              <a:rPr lang="fr-FR" sz="1050" b="0" i="0" kern="1200" smtClean="0">
                <a:solidFill>
                  <a:schemeClr val="tx1"/>
                </a:solidFill>
                <a:effectLst/>
                <a:latin typeface="+mn-lt"/>
                <a:ea typeface="+mn-ea"/>
                <a:cs typeface="+mn-cs"/>
              </a:rPr>
              <a:t>Pour les anciens, il existe quatre </a:t>
            </a:r>
            <a:r>
              <a:rPr lang="fr-FR" sz="1050" b="0" i="0" u="none" strike="noStrike" kern="1200" smtClean="0">
                <a:solidFill>
                  <a:schemeClr val="tx1"/>
                </a:solidFill>
                <a:effectLst/>
                <a:latin typeface="+mn-lt"/>
                <a:ea typeface="+mn-ea"/>
                <a:cs typeface="+mn-cs"/>
                <a:hlinkClick r:id="rId3" tooltip="Humeur"/>
              </a:rPr>
              <a:t>humeurs</a:t>
            </a:r>
            <a:r>
              <a:rPr lang="fr-FR" sz="1050" b="0" i="0" kern="1200" smtClean="0">
                <a:solidFill>
                  <a:schemeClr val="tx1"/>
                </a:solidFill>
                <a:effectLst/>
                <a:latin typeface="+mn-lt"/>
                <a:ea typeface="+mn-ea"/>
                <a:cs typeface="+mn-cs"/>
              </a:rPr>
              <a:t> :</a:t>
            </a:r>
          </a:p>
          <a:p>
            <a:r>
              <a:rPr lang="fr-FR" sz="1050" b="0" i="0" kern="1200" smtClean="0">
                <a:solidFill>
                  <a:schemeClr val="tx1"/>
                </a:solidFill>
                <a:effectLst/>
                <a:latin typeface="+mn-lt"/>
                <a:ea typeface="+mn-ea"/>
                <a:cs typeface="+mn-cs"/>
              </a:rPr>
              <a:t>le </a:t>
            </a:r>
            <a:r>
              <a:rPr lang="fr-FR" sz="1050" b="0" i="0" u="none" strike="noStrike" kern="1200" smtClean="0">
                <a:solidFill>
                  <a:schemeClr val="tx1"/>
                </a:solidFill>
                <a:effectLst/>
                <a:latin typeface="+mn-lt"/>
                <a:ea typeface="+mn-ea"/>
                <a:cs typeface="+mn-cs"/>
                <a:hlinkClick r:id="rId4" tooltip="Sang"/>
              </a:rPr>
              <a:t>sang</a:t>
            </a:r>
            <a:r>
              <a:rPr lang="fr-FR" sz="1050" b="0" i="0" kern="1200" smtClean="0">
                <a:solidFill>
                  <a:schemeClr val="tx1"/>
                </a:solidFill>
                <a:effectLst/>
                <a:latin typeface="+mn-lt"/>
                <a:ea typeface="+mn-ea"/>
                <a:cs typeface="+mn-cs"/>
              </a:rPr>
              <a:t> : produit par le </a:t>
            </a:r>
            <a:r>
              <a:rPr lang="fr-FR" sz="1050" b="0" i="0" u="none" strike="noStrike" kern="1200" smtClean="0">
                <a:solidFill>
                  <a:schemeClr val="tx1"/>
                </a:solidFill>
                <a:effectLst/>
                <a:latin typeface="+mn-lt"/>
                <a:ea typeface="+mn-ea"/>
                <a:cs typeface="+mn-cs"/>
                <a:hlinkClick r:id="rId5" tooltip="Foie"/>
              </a:rPr>
              <a:t>foie</a:t>
            </a:r>
            <a:r>
              <a:rPr lang="fr-FR" sz="1050" b="0" i="0" kern="1200" smtClean="0">
                <a:solidFill>
                  <a:schemeClr val="tx1"/>
                </a:solidFill>
                <a:effectLst/>
                <a:latin typeface="+mn-lt"/>
                <a:ea typeface="+mn-ea"/>
                <a:cs typeface="+mn-cs"/>
              </a:rPr>
              <a:t> et reçu par le </a:t>
            </a:r>
            <a:r>
              <a:rPr lang="fr-FR" sz="1050" b="0" i="0" u="none" strike="noStrike" kern="1200" smtClean="0">
                <a:solidFill>
                  <a:schemeClr val="tx1"/>
                </a:solidFill>
                <a:effectLst/>
                <a:latin typeface="+mn-lt"/>
                <a:ea typeface="+mn-ea"/>
                <a:cs typeface="+mn-cs"/>
                <a:hlinkClick r:id="rId6" tooltip="Cœur"/>
              </a:rPr>
              <a:t>cœur</a:t>
            </a:r>
            <a:r>
              <a:rPr lang="fr-FR" sz="1050" b="0" i="0" kern="1200" smtClean="0">
                <a:solidFill>
                  <a:schemeClr val="tx1"/>
                </a:solidFill>
                <a:effectLst/>
                <a:latin typeface="+mn-lt"/>
                <a:ea typeface="+mn-ea"/>
                <a:cs typeface="+mn-cs"/>
              </a:rPr>
              <a:t> (caractère sanguin ou jovial, chaleureux) ;</a:t>
            </a:r>
          </a:p>
          <a:p>
            <a:r>
              <a:rPr lang="fr-FR" sz="1050" b="0" i="0" kern="1200" smtClean="0">
                <a:solidFill>
                  <a:schemeClr val="tx1"/>
                </a:solidFill>
                <a:effectLst/>
                <a:latin typeface="+mn-lt"/>
                <a:ea typeface="+mn-ea"/>
                <a:cs typeface="+mn-cs"/>
              </a:rPr>
              <a:t>la </a:t>
            </a:r>
            <a:r>
              <a:rPr lang="fr-FR" sz="1050" b="0" i="0" u="none" strike="noStrike" kern="1200" smtClean="0">
                <a:solidFill>
                  <a:schemeClr val="tx1"/>
                </a:solidFill>
                <a:effectLst/>
                <a:latin typeface="+mn-lt"/>
                <a:ea typeface="+mn-ea"/>
                <a:cs typeface="+mn-cs"/>
                <a:hlinkClick r:id="rId7" tooltip="Pituite"/>
              </a:rPr>
              <a:t>pituite</a:t>
            </a:r>
            <a:r>
              <a:rPr lang="fr-FR" sz="1050" b="0" i="0" kern="1200" smtClean="0">
                <a:solidFill>
                  <a:schemeClr val="tx1"/>
                </a:solidFill>
                <a:effectLst/>
                <a:latin typeface="+mn-lt"/>
                <a:ea typeface="+mn-ea"/>
                <a:cs typeface="+mn-cs"/>
              </a:rPr>
              <a:t> ou phlegme ou lymphe : rattachée au </a:t>
            </a:r>
            <a:r>
              <a:rPr lang="fr-FR" sz="1050" b="0" i="0" u="none" strike="noStrike" kern="1200" smtClean="0">
                <a:solidFill>
                  <a:schemeClr val="tx1"/>
                </a:solidFill>
                <a:effectLst/>
                <a:latin typeface="+mn-lt"/>
                <a:ea typeface="+mn-ea"/>
                <a:cs typeface="+mn-cs"/>
                <a:hlinkClick r:id="rId8" tooltip="Cerveau"/>
              </a:rPr>
              <a:t>cerveau</a:t>
            </a:r>
            <a:r>
              <a:rPr lang="fr-FR" sz="1050" b="0" i="0" kern="1200" smtClean="0">
                <a:solidFill>
                  <a:schemeClr val="tx1"/>
                </a:solidFill>
                <a:effectLst/>
                <a:latin typeface="+mn-lt"/>
                <a:ea typeface="+mn-ea"/>
                <a:cs typeface="+mn-cs"/>
              </a:rPr>
              <a:t> (caractère lymphatique) ;</a:t>
            </a:r>
          </a:p>
          <a:p>
            <a:r>
              <a:rPr lang="fr-FR" sz="1050" b="0" i="0" kern="1200" smtClean="0">
                <a:solidFill>
                  <a:schemeClr val="tx1"/>
                </a:solidFill>
                <a:effectLst/>
                <a:latin typeface="+mn-lt"/>
                <a:ea typeface="+mn-ea"/>
                <a:cs typeface="+mn-cs"/>
              </a:rPr>
              <a:t>la </a:t>
            </a:r>
            <a:r>
              <a:rPr lang="fr-FR" sz="1050" b="0" i="0" u="none" strike="noStrike" kern="1200" smtClean="0">
                <a:solidFill>
                  <a:schemeClr val="tx1"/>
                </a:solidFill>
                <a:effectLst/>
                <a:latin typeface="+mn-lt"/>
                <a:ea typeface="+mn-ea"/>
                <a:cs typeface="+mn-cs"/>
                <a:hlinkClick r:id="rId9" tooltip="Bile"/>
              </a:rPr>
              <a:t>bile jaune</a:t>
            </a:r>
            <a:r>
              <a:rPr lang="fr-FR" sz="1050" b="0" i="0" kern="1200" smtClean="0">
                <a:solidFill>
                  <a:schemeClr val="tx1"/>
                </a:solidFill>
                <a:effectLst/>
                <a:latin typeface="+mn-lt"/>
                <a:ea typeface="+mn-ea"/>
                <a:cs typeface="+mn-cs"/>
              </a:rPr>
              <a:t> : venant également du </a:t>
            </a:r>
            <a:r>
              <a:rPr lang="fr-FR" sz="1050" b="0" i="0" u="none" strike="noStrike" kern="1200" smtClean="0">
                <a:solidFill>
                  <a:schemeClr val="tx1"/>
                </a:solidFill>
                <a:effectLst/>
                <a:latin typeface="+mn-lt"/>
                <a:ea typeface="+mn-ea"/>
                <a:cs typeface="+mn-cs"/>
                <a:hlinkClick r:id="rId5" tooltip="Foie"/>
              </a:rPr>
              <a:t>foie</a:t>
            </a:r>
            <a:r>
              <a:rPr lang="fr-FR" sz="1050" b="0" i="0" kern="1200" smtClean="0">
                <a:solidFill>
                  <a:schemeClr val="tx1"/>
                </a:solidFill>
                <a:effectLst/>
                <a:latin typeface="+mn-lt"/>
                <a:ea typeface="+mn-ea"/>
                <a:cs typeface="+mn-cs"/>
              </a:rPr>
              <a:t> (caractère bilieux, plutôt enclin à la violence. Il est dit des bilieux qu'ils dégagent une impression de force et de contrôle) ;</a:t>
            </a:r>
          </a:p>
          <a:p>
            <a:r>
              <a:rPr lang="fr-FR" sz="1050" b="0" i="0" kern="1200" smtClean="0">
                <a:solidFill>
                  <a:schemeClr val="tx1"/>
                </a:solidFill>
                <a:effectLst/>
                <a:latin typeface="+mn-lt"/>
                <a:ea typeface="+mn-ea"/>
                <a:cs typeface="+mn-cs"/>
              </a:rPr>
              <a:t>la bile noire ou </a:t>
            </a:r>
            <a:r>
              <a:rPr lang="fr-FR" sz="1050" b="0" i="0" u="none" strike="noStrike" kern="1200" smtClean="0">
                <a:solidFill>
                  <a:schemeClr val="tx1"/>
                </a:solidFill>
                <a:effectLst/>
                <a:latin typeface="+mn-lt"/>
                <a:ea typeface="+mn-ea"/>
                <a:cs typeface="+mn-cs"/>
                <a:hlinkClick r:id="rId10" tooltip="Atrabile"/>
              </a:rPr>
              <a:t>atrabile</a:t>
            </a:r>
            <a:r>
              <a:rPr lang="fr-FR" sz="1050" b="0" i="0" kern="1200" smtClean="0">
                <a:solidFill>
                  <a:schemeClr val="tx1"/>
                </a:solidFill>
                <a:effectLst/>
                <a:latin typeface="+mn-lt"/>
                <a:ea typeface="+mn-ea"/>
                <a:cs typeface="+mn-cs"/>
              </a:rPr>
              <a:t> : venant de la </a:t>
            </a:r>
            <a:r>
              <a:rPr lang="fr-FR" sz="1050" b="0" i="0" u="none" strike="noStrike" kern="1200" smtClean="0">
                <a:solidFill>
                  <a:schemeClr val="tx1"/>
                </a:solidFill>
                <a:effectLst/>
                <a:latin typeface="+mn-lt"/>
                <a:ea typeface="+mn-ea"/>
                <a:cs typeface="+mn-cs"/>
                <a:hlinkClick r:id="rId11" tooltip="Rate"/>
              </a:rPr>
              <a:t>rate</a:t>
            </a:r>
            <a:r>
              <a:rPr lang="fr-FR" sz="1050" b="0" i="0" kern="1200" smtClean="0">
                <a:solidFill>
                  <a:schemeClr val="tx1"/>
                </a:solidFill>
                <a:effectLst/>
                <a:latin typeface="+mn-lt"/>
                <a:ea typeface="+mn-ea"/>
                <a:cs typeface="+mn-cs"/>
              </a:rPr>
              <a:t> (caractère mélancolique/anxieux).</a:t>
            </a:r>
          </a:p>
          <a:p>
            <a:r>
              <a:rPr lang="fr-FR" sz="1050" b="0" i="0" kern="1200" smtClean="0">
                <a:solidFill>
                  <a:schemeClr val="tx1"/>
                </a:solidFill>
                <a:effectLst/>
                <a:latin typeface="+mn-lt"/>
                <a:ea typeface="+mn-ea"/>
                <a:cs typeface="+mn-cs"/>
              </a:rPr>
              <a:t>Ces humeurs correspondent aux quatre éléments, eux-mêmes caractérisés par leurs propres qualités :</a:t>
            </a:r>
          </a:p>
          <a:p>
            <a:r>
              <a:rPr lang="fr-FR" sz="1050" b="0" i="0" kern="1200" smtClean="0">
                <a:solidFill>
                  <a:schemeClr val="tx1"/>
                </a:solidFill>
                <a:effectLst/>
                <a:latin typeface="+mn-lt"/>
                <a:ea typeface="+mn-ea"/>
                <a:cs typeface="+mn-cs"/>
              </a:rPr>
              <a:t>le </a:t>
            </a:r>
            <a:r>
              <a:rPr lang="fr-FR" sz="1050" b="0" i="0" u="none" strike="noStrike" kern="1200" smtClean="0">
                <a:solidFill>
                  <a:schemeClr val="tx1"/>
                </a:solidFill>
                <a:effectLst/>
                <a:latin typeface="+mn-lt"/>
                <a:ea typeface="+mn-ea"/>
                <a:cs typeface="+mn-cs"/>
                <a:hlinkClick r:id="rId12" tooltip="Feu"/>
              </a:rPr>
              <a:t>feu</a:t>
            </a:r>
            <a:r>
              <a:rPr lang="fr-FR" sz="1050" b="0" i="0" kern="1200" smtClean="0">
                <a:solidFill>
                  <a:schemeClr val="tx1"/>
                </a:solidFill>
                <a:effectLst/>
                <a:latin typeface="+mn-lt"/>
                <a:ea typeface="+mn-ea"/>
                <a:cs typeface="+mn-cs"/>
              </a:rPr>
              <a:t> : </a:t>
            </a:r>
            <a:r>
              <a:rPr lang="fr-FR" sz="1050" b="1" i="0" kern="1200" smtClean="0">
                <a:solidFill>
                  <a:schemeClr val="tx1"/>
                </a:solidFill>
                <a:effectLst/>
                <a:latin typeface="+mn-lt"/>
                <a:ea typeface="+mn-ea"/>
                <a:cs typeface="+mn-cs"/>
              </a:rPr>
              <a:t>chaud et sec</a:t>
            </a:r>
            <a:endParaRPr lang="fr-FR" sz="1050" b="0" i="0" kern="1200" smtClean="0">
              <a:solidFill>
                <a:schemeClr val="tx1"/>
              </a:solidFill>
              <a:effectLst/>
              <a:latin typeface="+mn-lt"/>
              <a:ea typeface="+mn-ea"/>
              <a:cs typeface="+mn-cs"/>
            </a:endParaRPr>
          </a:p>
          <a:p>
            <a:r>
              <a:rPr lang="fr-FR" sz="1050" b="0" i="0" kern="1200" smtClean="0">
                <a:solidFill>
                  <a:schemeClr val="tx1"/>
                </a:solidFill>
                <a:effectLst/>
                <a:latin typeface="+mn-lt"/>
                <a:ea typeface="+mn-ea"/>
                <a:cs typeface="+mn-cs"/>
              </a:rPr>
              <a:t>l'</a:t>
            </a:r>
            <a:r>
              <a:rPr lang="fr-FR" sz="1050" b="0" i="0" u="none" strike="noStrike" kern="1200" smtClean="0">
                <a:solidFill>
                  <a:schemeClr val="tx1"/>
                </a:solidFill>
                <a:effectLst/>
                <a:latin typeface="+mn-lt"/>
                <a:ea typeface="+mn-ea"/>
                <a:cs typeface="+mn-cs"/>
                <a:hlinkClick r:id="rId13" tooltip="Air"/>
              </a:rPr>
              <a:t>air</a:t>
            </a:r>
            <a:r>
              <a:rPr lang="fr-FR" sz="1050" b="0" i="0" kern="1200" smtClean="0">
                <a:solidFill>
                  <a:schemeClr val="tx1"/>
                </a:solidFill>
                <a:effectLst/>
                <a:latin typeface="+mn-lt"/>
                <a:ea typeface="+mn-ea"/>
                <a:cs typeface="+mn-cs"/>
              </a:rPr>
              <a:t> : </a:t>
            </a:r>
            <a:r>
              <a:rPr lang="fr-FR" sz="1050" b="1" i="0" kern="1200" smtClean="0">
                <a:solidFill>
                  <a:schemeClr val="tx1"/>
                </a:solidFill>
                <a:effectLst/>
                <a:latin typeface="+mn-lt"/>
                <a:ea typeface="+mn-ea"/>
                <a:cs typeface="+mn-cs"/>
              </a:rPr>
              <a:t>chaud et humide</a:t>
            </a:r>
            <a:endParaRPr lang="fr-FR" sz="1050" b="0" i="0" kern="1200" smtClean="0">
              <a:solidFill>
                <a:schemeClr val="tx1"/>
              </a:solidFill>
              <a:effectLst/>
              <a:latin typeface="+mn-lt"/>
              <a:ea typeface="+mn-ea"/>
              <a:cs typeface="+mn-cs"/>
            </a:endParaRPr>
          </a:p>
          <a:p>
            <a:r>
              <a:rPr lang="fr-FR" sz="1050" b="0" i="0" kern="1200" smtClean="0">
                <a:solidFill>
                  <a:schemeClr val="tx1"/>
                </a:solidFill>
                <a:effectLst/>
                <a:latin typeface="+mn-lt"/>
                <a:ea typeface="+mn-ea"/>
                <a:cs typeface="+mn-cs"/>
              </a:rPr>
              <a:t>la </a:t>
            </a:r>
            <a:r>
              <a:rPr lang="fr-FR" sz="1050" b="0" i="0" u="none" strike="noStrike" kern="1200" smtClean="0">
                <a:solidFill>
                  <a:schemeClr val="tx1"/>
                </a:solidFill>
                <a:effectLst/>
                <a:latin typeface="+mn-lt"/>
                <a:ea typeface="+mn-ea"/>
                <a:cs typeface="+mn-cs"/>
                <a:hlinkClick r:id="rId14" tooltip="Terre"/>
              </a:rPr>
              <a:t>terre</a:t>
            </a:r>
            <a:r>
              <a:rPr lang="fr-FR" sz="1050" b="0" i="0" kern="1200" smtClean="0">
                <a:solidFill>
                  <a:schemeClr val="tx1"/>
                </a:solidFill>
                <a:effectLst/>
                <a:latin typeface="+mn-lt"/>
                <a:ea typeface="+mn-ea"/>
                <a:cs typeface="+mn-cs"/>
              </a:rPr>
              <a:t> : </a:t>
            </a:r>
            <a:r>
              <a:rPr lang="fr-FR" sz="1050" b="1" i="0" kern="1200" smtClean="0">
                <a:solidFill>
                  <a:schemeClr val="tx1"/>
                </a:solidFill>
                <a:effectLst/>
                <a:latin typeface="+mn-lt"/>
                <a:ea typeface="+mn-ea"/>
                <a:cs typeface="+mn-cs"/>
              </a:rPr>
              <a:t>froide et sèche</a:t>
            </a:r>
            <a:endParaRPr lang="fr-FR" sz="1050" b="0" i="0" kern="1200" smtClean="0">
              <a:solidFill>
                <a:schemeClr val="tx1"/>
              </a:solidFill>
              <a:effectLst/>
              <a:latin typeface="+mn-lt"/>
              <a:ea typeface="+mn-ea"/>
              <a:cs typeface="+mn-cs"/>
            </a:endParaRPr>
          </a:p>
          <a:p>
            <a:r>
              <a:rPr lang="fr-FR" sz="1050" b="0" i="0" kern="1200" smtClean="0">
                <a:solidFill>
                  <a:schemeClr val="tx1"/>
                </a:solidFill>
                <a:effectLst/>
                <a:latin typeface="+mn-lt"/>
                <a:ea typeface="+mn-ea"/>
                <a:cs typeface="+mn-cs"/>
              </a:rPr>
              <a:t>l'</a:t>
            </a:r>
            <a:r>
              <a:rPr lang="fr-FR" sz="1050" b="0" i="0" u="none" strike="noStrike" kern="1200" smtClean="0">
                <a:solidFill>
                  <a:schemeClr val="tx1"/>
                </a:solidFill>
                <a:effectLst/>
                <a:latin typeface="+mn-lt"/>
                <a:ea typeface="+mn-ea"/>
                <a:cs typeface="+mn-cs"/>
                <a:hlinkClick r:id="rId15" tooltip="Eau"/>
              </a:rPr>
              <a:t>eau</a:t>
            </a:r>
            <a:r>
              <a:rPr lang="fr-FR" sz="1050" b="0" i="0" kern="1200" smtClean="0">
                <a:solidFill>
                  <a:schemeClr val="tx1"/>
                </a:solidFill>
                <a:effectLst/>
                <a:latin typeface="+mn-lt"/>
                <a:ea typeface="+mn-ea"/>
                <a:cs typeface="+mn-cs"/>
              </a:rPr>
              <a:t>  : </a:t>
            </a:r>
            <a:r>
              <a:rPr lang="fr-FR" sz="1050" b="1" i="0" kern="1200" smtClean="0">
                <a:solidFill>
                  <a:schemeClr val="tx1"/>
                </a:solidFill>
                <a:effectLst/>
                <a:latin typeface="+mn-lt"/>
                <a:ea typeface="+mn-ea"/>
                <a:cs typeface="+mn-cs"/>
              </a:rPr>
              <a:t>froid et humide</a:t>
            </a:r>
            <a:r>
              <a:rPr lang="fr-FR" sz="1050" b="0" i="0" kern="1200" smtClean="0">
                <a:solidFill>
                  <a:schemeClr val="tx1"/>
                </a:solidFill>
                <a:effectLst/>
                <a:latin typeface="+mn-lt"/>
                <a:ea typeface="+mn-ea"/>
                <a:cs typeface="+mn-cs"/>
              </a:rPr>
              <a:t>.</a:t>
            </a:r>
          </a:p>
          <a:p>
            <a:r>
              <a:rPr lang="fr-FR" sz="1050" b="0" i="0" kern="1200" smtClean="0">
                <a:solidFill>
                  <a:schemeClr val="tx1"/>
                </a:solidFill>
                <a:effectLst/>
                <a:latin typeface="+mn-lt"/>
                <a:ea typeface="+mn-ea"/>
                <a:cs typeface="+mn-cs"/>
              </a:rPr>
              <a:t>Selon leur prédominance, ils vont déterminer les quatre tempéraments fondamentaux :</a:t>
            </a:r>
          </a:p>
          <a:p>
            <a:r>
              <a:rPr lang="fr-FR" sz="1050" b="0" i="0" kern="1200" smtClean="0">
                <a:solidFill>
                  <a:schemeClr val="tx1"/>
                </a:solidFill>
                <a:effectLst/>
                <a:latin typeface="+mn-lt"/>
                <a:ea typeface="+mn-ea"/>
                <a:cs typeface="+mn-cs"/>
              </a:rPr>
              <a:t>le bilieux (feu, chaud et sec), est « enclin à la colère »</a:t>
            </a:r>
            <a:r>
              <a:rPr lang="fr-FR" sz="1050" b="0" i="0" u="none" strike="noStrike" kern="1200" baseline="30000" smtClean="0">
                <a:solidFill>
                  <a:schemeClr val="tx1"/>
                </a:solidFill>
                <a:effectLst/>
                <a:latin typeface="+mn-lt"/>
                <a:ea typeface="+mn-ea"/>
                <a:cs typeface="+mn-cs"/>
                <a:hlinkClick r:id="rId16"/>
              </a:rPr>
              <a:t>1</a:t>
            </a:r>
            <a:r>
              <a:rPr lang="fr-FR" sz="1050" b="0" i="0" kern="1200" smtClean="0">
                <a:solidFill>
                  <a:schemeClr val="tx1"/>
                </a:solidFill>
                <a:effectLst/>
                <a:latin typeface="+mn-lt"/>
                <a:ea typeface="+mn-ea"/>
                <a:cs typeface="+mn-cs"/>
              </a:rPr>
              <a:t> ;</a:t>
            </a:r>
          </a:p>
          <a:p>
            <a:r>
              <a:rPr lang="fr-FR" sz="1050" b="0" i="0" kern="1200" smtClean="0">
                <a:solidFill>
                  <a:schemeClr val="tx1"/>
                </a:solidFill>
                <a:effectLst/>
                <a:latin typeface="+mn-lt"/>
                <a:ea typeface="+mn-ea"/>
                <a:cs typeface="+mn-cs"/>
              </a:rPr>
              <a:t>l'atrabilaire (terre, froid et sec), « se dit de celui qu'une bile noire et aduste rend triste et chagrin</a:t>
            </a:r>
            <a:r>
              <a:rPr lang="fr-FR" sz="1050" b="0" i="0" u="none" strike="noStrike" kern="1200" baseline="30000" smtClean="0">
                <a:solidFill>
                  <a:schemeClr val="tx1"/>
                </a:solidFill>
                <a:effectLst/>
                <a:latin typeface="+mn-lt"/>
                <a:ea typeface="+mn-ea"/>
                <a:cs typeface="+mn-cs"/>
                <a:hlinkClick r:id="rId16"/>
              </a:rPr>
              <a:t>2</a:t>
            </a:r>
            <a:r>
              <a:rPr lang="fr-FR" sz="1050" b="0" i="0" kern="1200" smtClean="0">
                <a:solidFill>
                  <a:schemeClr val="tx1"/>
                </a:solidFill>
                <a:effectLst/>
                <a:latin typeface="+mn-lt"/>
                <a:ea typeface="+mn-ea"/>
                <a:cs typeface="+mn-cs"/>
              </a:rPr>
              <a:t>. »</a:t>
            </a:r>
          </a:p>
          <a:p>
            <a:r>
              <a:rPr lang="fr-FR" sz="1050" b="0" i="0" kern="1200" smtClean="0">
                <a:solidFill>
                  <a:schemeClr val="tx1"/>
                </a:solidFill>
                <a:effectLst/>
                <a:latin typeface="+mn-lt"/>
                <a:ea typeface="+mn-ea"/>
                <a:cs typeface="+mn-cs"/>
              </a:rPr>
              <a:t>Le flegmatique (eau, froid et humide), se dit de l'homme calme et imperturbable, qui garde son sang-froid. Presque apathique ;</a:t>
            </a:r>
          </a:p>
          <a:p>
            <a:r>
              <a:rPr lang="fr-FR" sz="1050" b="0" i="0" kern="1200" smtClean="0">
                <a:solidFill>
                  <a:schemeClr val="tx1"/>
                </a:solidFill>
                <a:effectLst/>
                <a:latin typeface="+mn-lt"/>
                <a:ea typeface="+mn-ea"/>
                <a:cs typeface="+mn-cs"/>
              </a:rPr>
              <a:t>le sanguin (air, chaud et humide), « Celui en qui le sang prédomine sur les autres humeurs. Il est d'humeur gaie, parce qu'il est sanguin, d'un tempérament sanguin</a:t>
            </a:r>
            <a:r>
              <a:rPr lang="fr-FR" sz="1050" b="0" i="0" u="none" strike="noStrike" kern="1200" baseline="30000" smtClean="0">
                <a:solidFill>
                  <a:schemeClr val="tx1"/>
                </a:solidFill>
                <a:effectLst/>
                <a:latin typeface="+mn-lt"/>
                <a:ea typeface="+mn-ea"/>
                <a:cs typeface="+mn-cs"/>
                <a:hlinkClick r:id="rId16"/>
              </a:rPr>
              <a:t>3</a:t>
            </a:r>
            <a:r>
              <a:rPr lang="fr-FR" sz="1050" b="0" i="0" kern="1200" smtClean="0">
                <a:solidFill>
                  <a:schemeClr val="tx1"/>
                </a:solidFill>
                <a:effectLst/>
                <a:latin typeface="+mn-lt"/>
                <a:ea typeface="+mn-ea"/>
                <a:cs typeface="+mn-cs"/>
              </a:rPr>
              <a:t>. »</a:t>
            </a:r>
          </a:p>
          <a:p>
            <a:r>
              <a:rPr lang="fr-FR" sz="1050" b="1" i="0" kern="1200" smtClean="0">
                <a:solidFill>
                  <a:schemeClr val="tx1"/>
                </a:solidFill>
                <a:effectLst/>
                <a:latin typeface="+mn-lt"/>
                <a:ea typeface="+mn-ea"/>
                <a:cs typeface="+mn-cs"/>
              </a:rPr>
              <a:t>Influence des saisons</a:t>
            </a:r>
            <a:r>
              <a:rPr lang="fr-FR" sz="1050" b="0" i="0" kern="1200" smtClean="0">
                <a:solidFill>
                  <a:schemeClr val="tx1"/>
                </a:solidFill>
                <a:effectLst/>
                <a:latin typeface="+mn-lt"/>
                <a:ea typeface="+mn-ea"/>
                <a:cs typeface="+mn-cs"/>
              </a:rPr>
              <a:t>.</a:t>
            </a:r>
            <a:r>
              <a:rPr lang="fr-FR" sz="1050" b="1" i="0" kern="1200" baseline="0" smtClean="0">
                <a:solidFill>
                  <a:schemeClr val="tx1"/>
                </a:solidFill>
                <a:effectLst/>
                <a:latin typeface="+mn-lt"/>
                <a:ea typeface="+mn-ea"/>
                <a:cs typeface="+mn-cs"/>
              </a:rPr>
              <a:t> </a:t>
            </a:r>
            <a:r>
              <a:rPr lang="fr-FR" sz="1050" b="0" i="0" kern="1200" smtClean="0">
                <a:solidFill>
                  <a:schemeClr val="tx1"/>
                </a:solidFill>
                <a:effectLst/>
                <a:latin typeface="+mn-lt"/>
                <a:ea typeface="+mn-ea"/>
                <a:cs typeface="+mn-cs"/>
              </a:rPr>
              <a:t>Selon le physicien, quand les saisons varient, tel ou tel élément prédomine.</a:t>
            </a:r>
          </a:p>
          <a:p>
            <a:r>
              <a:rPr lang="fr-FR" sz="1050" b="0" i="0" kern="1200" smtClean="0">
                <a:solidFill>
                  <a:schemeClr val="tx1"/>
                </a:solidFill>
                <a:effectLst/>
                <a:latin typeface="+mn-lt"/>
                <a:ea typeface="+mn-ea"/>
                <a:cs typeface="+mn-cs"/>
              </a:rPr>
              <a:t>Ainsi en hiver, c'est la pituite</a:t>
            </a:r>
            <a:r>
              <a:rPr lang="fr-FR" sz="1050" b="0" i="0" u="none" strike="noStrike" kern="1200" baseline="30000" smtClean="0">
                <a:solidFill>
                  <a:schemeClr val="tx1"/>
                </a:solidFill>
                <a:effectLst/>
                <a:latin typeface="+mn-lt"/>
                <a:ea typeface="+mn-ea"/>
                <a:cs typeface="+mn-cs"/>
                <a:hlinkClick r:id="rId16"/>
              </a:rPr>
              <a:t>4</a:t>
            </a:r>
            <a:r>
              <a:rPr lang="fr-FR" sz="1050" b="0" i="0" kern="1200" smtClean="0">
                <a:solidFill>
                  <a:schemeClr val="tx1"/>
                </a:solidFill>
                <a:effectLst/>
                <a:latin typeface="+mn-lt"/>
                <a:ea typeface="+mn-ea"/>
                <a:cs typeface="+mn-cs"/>
              </a:rPr>
              <a:t> qui domine, ainsi que le prouvent selon Hippocrate les maladies pituiteuses qui sont caractéristiques de cette saison : rhumes et bronchites avec expectoration de phlegme</a:t>
            </a:r>
            <a:r>
              <a:rPr lang="fr-FR" sz="1050" b="0" i="0" u="none" strike="noStrike" kern="1200" baseline="30000" smtClean="0">
                <a:solidFill>
                  <a:schemeClr val="tx1"/>
                </a:solidFill>
                <a:effectLst/>
                <a:latin typeface="+mn-lt"/>
                <a:ea typeface="+mn-ea"/>
                <a:cs typeface="+mn-cs"/>
                <a:hlinkClick r:id="rId16"/>
              </a:rPr>
              <a:t>4</a:t>
            </a:r>
            <a:r>
              <a:rPr lang="fr-FR" sz="1050" b="0" i="0" kern="1200" smtClean="0">
                <a:solidFill>
                  <a:schemeClr val="tx1"/>
                </a:solidFill>
                <a:effectLst/>
                <a:latin typeface="+mn-lt"/>
                <a:ea typeface="+mn-ea"/>
                <a:cs typeface="+mn-cs"/>
              </a:rPr>
              <a:t>. Au printemps, quand la saison encore humide se réchauffe, c'est le tour du sang, avec le risque de maladies hémorragiques</a:t>
            </a:r>
            <a:r>
              <a:rPr lang="fr-FR" sz="1050" b="0" i="0" u="none" strike="noStrike" kern="1200" baseline="30000" smtClean="0">
                <a:solidFill>
                  <a:schemeClr val="tx1"/>
                </a:solidFill>
                <a:effectLst/>
                <a:latin typeface="+mn-lt"/>
                <a:ea typeface="+mn-ea"/>
                <a:cs typeface="+mn-cs"/>
                <a:hlinkClick r:id="rId16"/>
              </a:rPr>
              <a:t>4</a:t>
            </a:r>
            <a:r>
              <a:rPr lang="fr-FR" sz="1050" b="0" i="0" kern="1200" smtClean="0">
                <a:solidFill>
                  <a:schemeClr val="tx1"/>
                </a:solidFill>
                <a:effectLst/>
                <a:latin typeface="+mn-lt"/>
                <a:ea typeface="+mn-ea"/>
                <a:cs typeface="+mn-cs"/>
              </a:rPr>
              <a:t>. L'été chaud et sec échauffe la bile et aggrave les affections bilieuses et les fièvres. L'automne, sec et froid, favorise la bile noire et la mélancolie</a:t>
            </a:r>
            <a:r>
              <a:rPr lang="fr-FR" sz="1050" b="0" i="0" u="none" strike="noStrike" kern="1200" baseline="30000" smtClean="0">
                <a:solidFill>
                  <a:schemeClr val="tx1"/>
                </a:solidFill>
                <a:effectLst/>
                <a:latin typeface="+mn-lt"/>
                <a:ea typeface="+mn-ea"/>
                <a:cs typeface="+mn-cs"/>
                <a:hlinkClick r:id="rId16"/>
              </a:rPr>
              <a:t>4</a:t>
            </a:r>
            <a:r>
              <a:rPr lang="fr-FR" sz="1050" b="0" i="0" kern="1200" smtClean="0">
                <a:solidFill>
                  <a:schemeClr val="tx1"/>
                </a:solidFill>
                <a:effectLst/>
                <a:latin typeface="+mn-lt"/>
                <a:ea typeface="+mn-ea"/>
                <a:cs typeface="+mn-cs"/>
              </a:rPr>
              <a:t>. Cette connaissance des saisons est importante pour le médecin qui doit s'en souvenir lors du diagnostic et de l'élaboration d'un traitement.</a:t>
            </a:r>
          </a:p>
          <a:p>
            <a:r>
              <a:rPr lang="fr-FR" sz="1050" b="0" i="0" kern="1200" smtClean="0">
                <a:solidFill>
                  <a:schemeClr val="tx1"/>
                </a:solidFill>
                <a:effectLst/>
                <a:latin typeface="+mn-lt"/>
                <a:ea typeface="+mn-ea"/>
                <a:cs typeface="+mn-cs"/>
              </a:rPr>
              <a:t>Ainsi un tempérament plutôt sanguin n'est plus le même au printemps ou en été, en automne ou en hiver. Chaque saison correspondant à un élément : </a:t>
            </a:r>
            <a:r>
              <a:rPr lang="fr-FR" sz="1050" b="1" i="0" kern="1200" smtClean="0">
                <a:solidFill>
                  <a:schemeClr val="tx1"/>
                </a:solidFill>
                <a:effectLst/>
                <a:latin typeface="+mn-lt"/>
                <a:ea typeface="+mn-ea"/>
                <a:cs typeface="+mn-cs"/>
              </a:rPr>
              <a:t>printemps</a:t>
            </a:r>
            <a:r>
              <a:rPr lang="fr-FR" sz="1050" b="0" i="0" kern="1200" smtClean="0">
                <a:solidFill>
                  <a:schemeClr val="tx1"/>
                </a:solidFill>
                <a:effectLst/>
                <a:latin typeface="+mn-lt"/>
                <a:ea typeface="+mn-ea"/>
                <a:cs typeface="+mn-cs"/>
              </a:rPr>
              <a:t> - l'air / </a:t>
            </a:r>
            <a:r>
              <a:rPr lang="fr-FR" sz="1050" b="1" i="0" kern="1200" smtClean="0">
                <a:solidFill>
                  <a:schemeClr val="tx1"/>
                </a:solidFill>
                <a:effectLst/>
                <a:latin typeface="+mn-lt"/>
                <a:ea typeface="+mn-ea"/>
                <a:cs typeface="+mn-cs"/>
              </a:rPr>
              <a:t>été</a:t>
            </a:r>
            <a:r>
              <a:rPr lang="fr-FR" sz="1050" b="0" i="0" kern="1200" smtClean="0">
                <a:solidFill>
                  <a:schemeClr val="tx1"/>
                </a:solidFill>
                <a:effectLst/>
                <a:latin typeface="+mn-lt"/>
                <a:ea typeface="+mn-ea"/>
                <a:cs typeface="+mn-cs"/>
              </a:rPr>
              <a:t> - le feu / </a:t>
            </a:r>
            <a:r>
              <a:rPr lang="fr-FR" sz="1050" b="1" i="0" kern="1200" smtClean="0">
                <a:solidFill>
                  <a:schemeClr val="tx1"/>
                </a:solidFill>
                <a:effectLst/>
                <a:latin typeface="+mn-lt"/>
                <a:ea typeface="+mn-ea"/>
                <a:cs typeface="+mn-cs"/>
              </a:rPr>
              <a:t>automne</a:t>
            </a:r>
            <a:r>
              <a:rPr lang="fr-FR" sz="1050" b="0" i="0" kern="1200" smtClean="0">
                <a:solidFill>
                  <a:schemeClr val="tx1"/>
                </a:solidFill>
                <a:effectLst/>
                <a:latin typeface="+mn-lt"/>
                <a:ea typeface="+mn-ea"/>
                <a:cs typeface="+mn-cs"/>
              </a:rPr>
              <a:t> - la terre / </a:t>
            </a:r>
            <a:r>
              <a:rPr lang="fr-FR" sz="1050" b="1" i="0" kern="1200" smtClean="0">
                <a:solidFill>
                  <a:schemeClr val="tx1"/>
                </a:solidFill>
                <a:effectLst/>
                <a:latin typeface="+mn-lt"/>
                <a:ea typeface="+mn-ea"/>
                <a:cs typeface="+mn-cs"/>
              </a:rPr>
              <a:t>hiver</a:t>
            </a:r>
            <a:r>
              <a:rPr lang="fr-FR" sz="1050" b="0" i="0" kern="1200" smtClean="0">
                <a:solidFill>
                  <a:schemeClr val="tx1"/>
                </a:solidFill>
                <a:effectLst/>
                <a:latin typeface="+mn-lt"/>
                <a:ea typeface="+mn-ea"/>
                <a:cs typeface="+mn-cs"/>
              </a:rPr>
              <a:t> - l'eau.</a:t>
            </a:r>
          </a:p>
          <a:p>
            <a:r>
              <a:rPr lang="fr-FR" sz="1050" b="0" i="0" kern="1200" smtClean="0">
                <a:solidFill>
                  <a:schemeClr val="tx1"/>
                </a:solidFill>
                <a:effectLst/>
                <a:latin typeface="+mn-lt"/>
                <a:ea typeface="+mn-ea"/>
                <a:cs typeface="+mn-cs"/>
              </a:rPr>
              <a:t>Il en concluait que les gens avaient un tempérament sanguin au printemps et flegmatique en hiver...</a:t>
            </a:r>
          </a:p>
          <a:p>
            <a:r>
              <a:rPr lang="fr-FR" sz="1050" b="1" i="0" kern="1200" smtClean="0">
                <a:solidFill>
                  <a:schemeClr val="tx1"/>
                </a:solidFill>
                <a:effectLst/>
                <a:latin typeface="+mn-lt"/>
                <a:ea typeface="+mn-ea"/>
                <a:cs typeface="+mn-cs"/>
              </a:rPr>
              <a:t>Influence des âges de la vie.</a:t>
            </a:r>
            <a:r>
              <a:rPr lang="fr-FR" sz="1050" b="1" i="0" kern="1200" baseline="0" smtClean="0">
                <a:solidFill>
                  <a:schemeClr val="tx1"/>
                </a:solidFill>
                <a:effectLst/>
                <a:latin typeface="+mn-lt"/>
                <a:ea typeface="+mn-ea"/>
                <a:cs typeface="+mn-cs"/>
              </a:rPr>
              <a:t> </a:t>
            </a:r>
            <a:r>
              <a:rPr lang="fr-FR" sz="1050" b="0" i="0" kern="1200" smtClean="0">
                <a:solidFill>
                  <a:schemeClr val="tx1"/>
                </a:solidFill>
                <a:effectLst/>
                <a:latin typeface="+mn-lt"/>
                <a:ea typeface="+mn-ea"/>
                <a:cs typeface="+mn-cs"/>
              </a:rPr>
              <a:t>Les âges de la vie correspondent à une évolution de l'individu qui possède une chaleur maximale au début de sa vie qu'il perd peu à peu pour devenir un vieillard froid. Lorsque l'absence de chaleur rend la coction des humeurs, notamment du sang, impossible, le sujet meurt.</a:t>
            </a:r>
          </a:p>
          <a:p>
            <a:r>
              <a:rPr lang="fr-FR" sz="1050" b="0" i="0" kern="1200" smtClean="0">
                <a:solidFill>
                  <a:schemeClr val="tx1"/>
                </a:solidFill>
                <a:effectLst/>
                <a:latin typeface="+mn-lt"/>
                <a:ea typeface="+mn-ea"/>
                <a:cs typeface="+mn-cs"/>
              </a:rPr>
              <a:t>Ces âges de la vie correspondent aux saisons. Les hommes ont leur printemps, leur été, leur automne et leur hiver. Mais comme les grands cycles du temps correspondent aux petits cycles, une journée est aussi comme une année, avec sa chaleur sèche du jour et sa froideur humide de la nuit. Le médecin doit donc observer les heures et les saisons les plus favorables pour saigner ou purger les malades, le microcosme étant soumis aux rythmes du macrocosme.</a:t>
            </a:r>
          </a:p>
          <a:p>
            <a:r>
              <a:rPr lang="fr-FR" sz="1050" b="1" i="0" kern="1200" smtClean="0">
                <a:solidFill>
                  <a:schemeClr val="tx1"/>
                </a:solidFill>
                <a:effectLst/>
                <a:latin typeface="+mn-lt"/>
                <a:ea typeface="+mn-ea"/>
                <a:cs typeface="+mn-cs"/>
              </a:rPr>
              <a:t>Manque et surplus</a:t>
            </a:r>
            <a:r>
              <a:rPr lang="fr-FR" sz="1050" b="0" i="0" kern="1200" smtClean="0">
                <a:solidFill>
                  <a:schemeClr val="tx1"/>
                </a:solidFill>
                <a:effectLst/>
                <a:latin typeface="+mn-lt"/>
                <a:ea typeface="+mn-ea"/>
                <a:cs typeface="+mn-cs"/>
              </a:rPr>
              <a:t>.</a:t>
            </a:r>
            <a:r>
              <a:rPr lang="fr-FR" sz="1050" b="1" i="0" kern="1200" baseline="0" smtClean="0">
                <a:solidFill>
                  <a:schemeClr val="tx1"/>
                </a:solidFill>
                <a:effectLst/>
                <a:latin typeface="+mn-lt"/>
                <a:ea typeface="+mn-ea"/>
                <a:cs typeface="+mn-cs"/>
              </a:rPr>
              <a:t> </a:t>
            </a:r>
            <a:r>
              <a:rPr lang="fr-FR" sz="1050" b="0" i="0" kern="1200" smtClean="0">
                <a:solidFill>
                  <a:schemeClr val="tx1"/>
                </a:solidFill>
                <a:effectLst/>
                <a:latin typeface="+mn-lt"/>
                <a:ea typeface="+mn-ea"/>
                <a:cs typeface="+mn-cs"/>
              </a:rPr>
              <a:t>Lors d'un déséquilibre, quand une humeur l'emporte sur toutes les autres, ou que son influence est excessive, les maladies physiques et psychiques surviennent. Les traitements sont donc calculés pour rétablir l'équilibre et les régimes pour le maintenir : on peut corriger l'excessive froideur des vieillards en leur faisant boire un peu de vin, mais la chaleur excessive des jeunes gens leur interdit absolument cette boisson. Si l'humeur ne peut s'évacuer naturellement (par vomissement, expectoration, saignement de nez, urine ou défécation), on peut avoir recours à des remèdes qui vont la provoquer (</a:t>
            </a:r>
            <a:r>
              <a:rPr lang="fr-FR" sz="1050" b="0" i="0" u="none" strike="noStrike" kern="1200" smtClean="0">
                <a:solidFill>
                  <a:schemeClr val="tx1"/>
                </a:solidFill>
                <a:effectLst/>
                <a:latin typeface="+mn-lt"/>
                <a:ea typeface="+mn-ea"/>
                <a:cs typeface="+mn-cs"/>
                <a:hlinkClick r:id="rId17" tooltip="Cholagogue"/>
              </a:rPr>
              <a:t>cholagogues</a:t>
            </a:r>
            <a:r>
              <a:rPr lang="fr-FR" sz="1050" b="0" i="0" kern="1200" smtClean="0">
                <a:solidFill>
                  <a:schemeClr val="tx1"/>
                </a:solidFill>
                <a:effectLst/>
                <a:latin typeface="+mn-lt"/>
                <a:ea typeface="+mn-ea"/>
                <a:cs typeface="+mn-cs"/>
              </a:rPr>
              <a:t>, </a:t>
            </a:r>
            <a:r>
              <a:rPr lang="fr-FR" sz="1050" b="0" i="0" u="none" strike="noStrike" kern="1200" smtClean="0">
                <a:solidFill>
                  <a:schemeClr val="tx1"/>
                </a:solidFill>
                <a:effectLst/>
                <a:latin typeface="+mn-lt"/>
                <a:ea typeface="+mn-ea"/>
                <a:cs typeface="+mn-cs"/>
                <a:hlinkClick r:id="rId18" tooltip="Diurétique"/>
              </a:rPr>
              <a:t>diurétiques</a:t>
            </a:r>
            <a:r>
              <a:rPr lang="fr-FR" sz="1050" b="0" i="0" kern="1200" smtClean="0">
                <a:solidFill>
                  <a:schemeClr val="tx1"/>
                </a:solidFill>
                <a:effectLst/>
                <a:latin typeface="+mn-lt"/>
                <a:ea typeface="+mn-ea"/>
                <a:cs typeface="+mn-cs"/>
              </a:rPr>
              <a:t>, purgatifs, </a:t>
            </a:r>
            <a:r>
              <a:rPr lang="fr-FR" sz="1050" b="0" i="0" u="none" strike="noStrike" kern="1200" smtClean="0">
                <a:solidFill>
                  <a:schemeClr val="tx1"/>
                </a:solidFill>
                <a:effectLst/>
                <a:latin typeface="+mn-lt"/>
                <a:ea typeface="+mn-ea"/>
                <a:cs typeface="+mn-cs"/>
                <a:hlinkClick r:id="rId19" tooltip="Saignée (médecine)"/>
              </a:rPr>
              <a:t>saignées</a:t>
            </a:r>
            <a:r>
              <a:rPr lang="fr-FR" sz="1050" b="0" i="0" kern="1200" smtClean="0">
                <a:solidFill>
                  <a:schemeClr val="tx1"/>
                </a:solidFill>
                <a:effectLst/>
                <a:latin typeface="+mn-lt"/>
                <a:ea typeface="+mn-ea"/>
                <a:cs typeface="+mn-cs"/>
              </a:rPr>
              <a:t>).</a:t>
            </a:r>
          </a:p>
          <a:p>
            <a:r>
              <a:rPr lang="fr-FR" sz="1050" b="0" i="0" kern="1200" smtClean="0">
                <a:solidFill>
                  <a:schemeClr val="tx1"/>
                </a:solidFill>
                <a:effectLst/>
                <a:latin typeface="+mn-lt"/>
                <a:ea typeface="+mn-ea"/>
                <a:cs typeface="+mn-cs"/>
              </a:rPr>
              <a:t>Dans le cas contraire, lorsqu'une humeur fait défaut, on peut y remédier par une nourriture appropriée, ou des exercices.</a:t>
            </a:r>
          </a:p>
          <a:p>
            <a:r>
              <a:rPr lang="fr-FR" sz="1050" b="0" i="0" kern="1200" smtClean="0">
                <a:solidFill>
                  <a:schemeClr val="tx1"/>
                </a:solidFill>
                <a:effectLst/>
                <a:latin typeface="+mn-lt"/>
                <a:ea typeface="+mn-ea"/>
                <a:cs typeface="+mn-cs"/>
              </a:rPr>
              <a:t>C'est précisément à l'un de ces troubles qu'Hippocrate s'intéresse : La mélancolie ou « spleen » [venant du grec </a:t>
            </a:r>
            <a:r>
              <a:rPr lang="fr-FR" sz="1050" b="0" i="0" kern="1200" err="1" smtClean="0">
                <a:solidFill>
                  <a:schemeClr val="tx1"/>
                </a:solidFill>
                <a:effectLst/>
                <a:latin typeface="+mn-lt"/>
                <a:ea typeface="+mn-ea"/>
                <a:cs typeface="+mn-cs"/>
              </a:rPr>
              <a:t>σ</a:t>
            </a:r>
            <a:r>
              <a:rPr lang="fr-FR" sz="1050" b="0" i="0" kern="1200" smtClean="0">
                <a:solidFill>
                  <a:schemeClr val="tx1"/>
                </a:solidFill>
                <a:effectLst/>
                <a:latin typeface="+mn-lt"/>
                <a:ea typeface="+mn-ea"/>
                <a:cs typeface="+mn-cs"/>
              </a:rPr>
              <a:t>π</a:t>
            </a:r>
            <a:r>
              <a:rPr lang="fr-FR" sz="1050" b="0" i="0" kern="1200" err="1" smtClean="0">
                <a:solidFill>
                  <a:schemeClr val="tx1"/>
                </a:solidFill>
                <a:effectLst/>
                <a:latin typeface="+mn-lt"/>
                <a:ea typeface="+mn-ea"/>
                <a:cs typeface="+mn-cs"/>
              </a:rPr>
              <a:t>λήν</a:t>
            </a:r>
            <a:r>
              <a:rPr lang="fr-FR" sz="1050" b="0" i="0" kern="1200" smtClean="0">
                <a:solidFill>
                  <a:schemeClr val="tx1"/>
                </a:solidFill>
                <a:effectLst/>
                <a:latin typeface="+mn-lt"/>
                <a:ea typeface="+mn-ea"/>
                <a:cs typeface="+mn-cs"/>
              </a:rPr>
              <a:t> (</a:t>
            </a:r>
            <a:r>
              <a:rPr lang="fr-FR" sz="1050" b="0" i="1" kern="1200" err="1" smtClean="0">
                <a:solidFill>
                  <a:schemeClr val="tx1"/>
                </a:solidFill>
                <a:effectLst/>
                <a:latin typeface="+mn-lt"/>
                <a:ea typeface="+mn-ea"/>
                <a:cs typeface="+mn-cs"/>
              </a:rPr>
              <a:t>splèn</a:t>
            </a:r>
            <a:r>
              <a:rPr lang="fr-FR" sz="1050" b="0" i="0" kern="1200" smtClean="0">
                <a:solidFill>
                  <a:schemeClr val="tx1"/>
                </a:solidFill>
                <a:effectLst/>
                <a:latin typeface="+mn-lt"/>
                <a:ea typeface="+mn-ea"/>
                <a:cs typeface="+mn-cs"/>
              </a:rPr>
              <a:t>) signifiant « la rate », « la mauvaise humeur »]. Il inspirera plus tard des écrivains symbolistes tel que Baudelaire, qui écrira </a:t>
            </a:r>
            <a:r>
              <a:rPr lang="fr-FR" sz="1050" b="0" i="1" u="none" strike="noStrike" kern="1200" smtClean="0">
                <a:solidFill>
                  <a:schemeClr val="tx1"/>
                </a:solidFill>
                <a:effectLst/>
                <a:latin typeface="+mn-lt"/>
                <a:ea typeface="+mn-ea"/>
                <a:cs typeface="+mn-cs"/>
                <a:hlinkClick r:id="rId20" tooltip="Les Fleurs du mal"/>
              </a:rPr>
              <a:t>Les Fleurs du mal</a:t>
            </a:r>
            <a:r>
              <a:rPr lang="fr-FR" sz="1050" b="0" i="0" kern="1200" smtClean="0">
                <a:solidFill>
                  <a:schemeClr val="tx1"/>
                </a:solidFill>
                <a:effectLst/>
                <a:latin typeface="+mn-lt"/>
                <a:ea typeface="+mn-ea"/>
                <a:cs typeface="+mn-cs"/>
              </a:rPr>
              <a:t> en puisant ses idées dans cette théorie.</a:t>
            </a:r>
          </a:p>
          <a:p>
            <a:r>
              <a:rPr lang="fr-FR" sz="1050" b="0" i="0" kern="1200" smtClean="0">
                <a:solidFill>
                  <a:schemeClr val="tx1"/>
                </a:solidFill>
                <a:effectLst/>
                <a:latin typeface="+mn-lt"/>
                <a:ea typeface="+mn-ea"/>
                <a:cs typeface="+mn-cs"/>
              </a:rPr>
              <a:t>Pour les anciens l’atrabile, encore appelée « mélancolie » ou « bile noire », est un </a:t>
            </a:r>
            <a:r>
              <a:rPr lang="fr-FR" sz="1050" b="0" i="0" u="none" strike="noStrike" kern="1200" smtClean="0">
                <a:solidFill>
                  <a:schemeClr val="tx1"/>
                </a:solidFill>
                <a:effectLst/>
                <a:latin typeface="+mn-lt"/>
                <a:ea typeface="+mn-ea"/>
                <a:cs typeface="+mn-cs"/>
                <a:hlinkClick r:id="rId21" tooltip="Liquide"/>
              </a:rPr>
              <a:t>liquide</a:t>
            </a:r>
            <a:r>
              <a:rPr lang="fr-FR" sz="1050" b="0" i="0" kern="1200" smtClean="0">
                <a:solidFill>
                  <a:schemeClr val="tx1"/>
                </a:solidFill>
                <a:effectLst/>
                <a:latin typeface="+mn-lt"/>
                <a:ea typeface="+mn-ea"/>
                <a:cs typeface="+mn-cs"/>
              </a:rPr>
              <a:t> </a:t>
            </a:r>
            <a:r>
              <a:rPr lang="fr-FR" sz="1050" b="0" i="0" u="none" strike="noStrike" kern="1200" smtClean="0">
                <a:solidFill>
                  <a:schemeClr val="tx1"/>
                </a:solidFill>
                <a:effectLst/>
                <a:latin typeface="+mn-lt"/>
                <a:ea typeface="+mn-ea"/>
                <a:cs typeface="+mn-cs"/>
                <a:hlinkClick r:id="rId22" tooltip="Froid"/>
              </a:rPr>
              <a:t>froid</a:t>
            </a:r>
            <a:r>
              <a:rPr lang="fr-FR" sz="1050" b="0" i="0" kern="1200" smtClean="0">
                <a:solidFill>
                  <a:schemeClr val="tx1"/>
                </a:solidFill>
                <a:effectLst/>
                <a:latin typeface="+mn-lt"/>
                <a:ea typeface="+mn-ea"/>
                <a:cs typeface="+mn-cs"/>
              </a:rPr>
              <a:t> et sec (contrairement à la </a:t>
            </a:r>
            <a:r>
              <a:rPr lang="fr-FR" sz="1050" b="0" i="0" u="none" strike="noStrike" kern="1200" smtClean="0">
                <a:solidFill>
                  <a:schemeClr val="tx1"/>
                </a:solidFill>
                <a:effectLst/>
                <a:latin typeface="+mn-lt"/>
                <a:ea typeface="+mn-ea"/>
                <a:cs typeface="+mn-cs"/>
                <a:hlinkClick r:id="rId7" tooltip="Pituite"/>
              </a:rPr>
              <a:t>pituite</a:t>
            </a:r>
            <a:r>
              <a:rPr lang="fr-FR" sz="1050" b="0" i="0" kern="1200" smtClean="0">
                <a:solidFill>
                  <a:schemeClr val="tx1"/>
                </a:solidFill>
                <a:effectLst/>
                <a:latin typeface="+mn-lt"/>
                <a:ea typeface="+mn-ea"/>
                <a:cs typeface="+mn-cs"/>
              </a:rPr>
              <a:t> ou lymphe (phlegme), froide et humide)</a:t>
            </a:r>
          </a:p>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23</a:t>
            </a:fld>
            <a:endParaRPr lang="en-US"/>
          </a:p>
        </p:txBody>
      </p:sp>
    </p:spTree>
    <p:extLst>
      <p:ext uri="{BB962C8B-B14F-4D97-AF65-F5344CB8AC3E}">
        <p14:creationId xmlns:p14="http://schemas.microsoft.com/office/powerpoint/2010/main" xmlns="" val="4004917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noProof="0" smtClean="0">
                <a:solidFill>
                  <a:schemeClr val="tx1"/>
                </a:solidFill>
                <a:effectLst/>
                <a:latin typeface="+mn-lt"/>
                <a:ea typeface="+mn-ea"/>
                <a:cs typeface="+mn-cs"/>
              </a:rPr>
              <a:t>The term endocrine was created in my town Lille, by Edouard </a:t>
            </a:r>
            <a:r>
              <a:rPr lang="en-GB" sz="1200" b="0" i="0" kern="1200" noProof="0" err="1" smtClean="0">
                <a:solidFill>
                  <a:schemeClr val="tx1"/>
                </a:solidFill>
                <a:effectLst/>
                <a:latin typeface="+mn-lt"/>
                <a:ea typeface="+mn-ea"/>
                <a:cs typeface="+mn-cs"/>
              </a:rPr>
              <a:t>Laguesse</a:t>
            </a:r>
            <a:r>
              <a:rPr lang="en-GB" sz="1200" b="0" i="0" kern="1200" noProof="0" smtClean="0">
                <a:solidFill>
                  <a:schemeClr val="tx1"/>
                </a:solidFill>
                <a:effectLst/>
                <a:latin typeface="+mn-lt"/>
                <a:ea typeface="+mn-ea"/>
                <a:cs typeface="+mn-cs"/>
              </a:rPr>
              <a:t>, Studying the islets described in</a:t>
            </a:r>
            <a:r>
              <a:rPr lang="en-GB" sz="1200" b="0" i="0" kern="1200" baseline="0" noProof="0" smtClean="0">
                <a:solidFill>
                  <a:schemeClr val="tx1"/>
                </a:solidFill>
                <a:effectLst/>
                <a:latin typeface="+mn-lt"/>
                <a:ea typeface="+mn-ea"/>
                <a:cs typeface="+mn-cs"/>
              </a:rPr>
              <a:t> Germany by Langerhans in the pancreas, he observed that they had only connection with the blood, with an influence on the glycoregulation. He suspected that they secreted a substance directly in the blood, for which reason he suggested in 1983 the name of endocrine glands.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smtClean="0">
                <a:solidFill>
                  <a:schemeClr val="tx1"/>
                </a:solidFill>
                <a:effectLst/>
                <a:latin typeface="+mn-lt"/>
                <a:ea typeface="+mn-ea"/>
                <a:cs typeface="+mn-cs"/>
              </a:rPr>
              <a:t>The term of hormone, from </a:t>
            </a:r>
            <a:r>
              <a:rPr lang="en-GB" sz="1200" b="0" i="0" kern="1200" baseline="0" noProof="0" err="1" smtClean="0">
                <a:solidFill>
                  <a:schemeClr val="tx1"/>
                </a:solidFill>
                <a:effectLst/>
                <a:latin typeface="+mn-lt"/>
                <a:ea typeface="+mn-ea"/>
                <a:cs typeface="+mn-cs"/>
              </a:rPr>
              <a:t>ormao</a:t>
            </a:r>
            <a:r>
              <a:rPr lang="en-GB" sz="1200" b="0" i="0" kern="1200" baseline="0" noProof="0" smtClean="0">
                <a:solidFill>
                  <a:schemeClr val="tx1"/>
                </a:solidFill>
                <a:effectLst/>
                <a:latin typeface="+mn-lt"/>
                <a:ea typeface="+mn-ea"/>
                <a:cs typeface="+mn-cs"/>
              </a:rPr>
              <a:t> = I move on, I excite, was suggested by Starling who describes the secretin elaborated by the duodenum and favouring the acid secretion of the stomach. </a:t>
            </a:r>
            <a:endParaRPr lang="en-GB" sz="1200" b="0" i="0" kern="1200" noProof="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noProof="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smtClean="0">
                <a:solidFill>
                  <a:schemeClr val="tx1"/>
                </a:solidFill>
                <a:effectLst/>
                <a:latin typeface="+mn-lt"/>
                <a:ea typeface="+mn-ea"/>
                <a:cs typeface="+mn-cs"/>
              </a:rPr>
              <a:t>Gustave François Antoine dit </a:t>
            </a:r>
            <a:r>
              <a:rPr lang="fr-FR" sz="1200" b="1" i="0" kern="1200" smtClean="0">
                <a:solidFill>
                  <a:schemeClr val="tx1"/>
                </a:solidFill>
                <a:effectLst/>
                <a:latin typeface="+mn-lt"/>
                <a:ea typeface="+mn-ea"/>
                <a:cs typeface="+mn-cs"/>
              </a:rPr>
              <a:t>Édouard </a:t>
            </a:r>
            <a:r>
              <a:rPr lang="fr-FR" sz="1200" b="1" i="0" kern="1200" err="1" smtClean="0">
                <a:solidFill>
                  <a:schemeClr val="tx1"/>
                </a:solidFill>
                <a:effectLst/>
                <a:latin typeface="+mn-lt"/>
                <a:ea typeface="+mn-ea"/>
                <a:cs typeface="+mn-cs"/>
              </a:rPr>
              <a:t>Laguesse</a:t>
            </a:r>
            <a:r>
              <a:rPr lang="fr-FR" sz="1200" b="0" i="0" kern="1200" smtClean="0">
                <a:solidFill>
                  <a:schemeClr val="tx1"/>
                </a:solidFill>
                <a:effectLst/>
                <a:latin typeface="+mn-lt"/>
                <a:ea typeface="+mn-ea"/>
                <a:cs typeface="+mn-cs"/>
              </a:rPr>
              <a:t> né le </a:t>
            </a:r>
            <a:r>
              <a:rPr lang="fr-FR" sz="1200" u="none" strike="noStrike" kern="1200" smtClean="0">
                <a:solidFill>
                  <a:schemeClr val="tx1"/>
                </a:solidFill>
                <a:effectLst/>
                <a:latin typeface="+mn-lt"/>
                <a:ea typeface="+mn-ea"/>
                <a:cs typeface="+mn-cs"/>
                <a:hlinkClick r:id="rId3" tooltip="23 avril"/>
              </a:rPr>
              <a:t>23</a:t>
            </a:r>
            <a:r>
              <a:rPr lang="fr-FR" smtClean="0"/>
              <a:t> </a:t>
            </a:r>
            <a:r>
              <a:rPr lang="fr-FR" sz="1200" u="none" strike="noStrike" kern="1200" smtClean="0">
                <a:solidFill>
                  <a:schemeClr val="tx1"/>
                </a:solidFill>
                <a:effectLst/>
                <a:latin typeface="+mn-lt"/>
                <a:ea typeface="+mn-ea"/>
                <a:cs typeface="+mn-cs"/>
                <a:hlinkClick r:id="rId4" tooltip="Avril 1861"/>
              </a:rPr>
              <a:t>avril</a:t>
            </a:r>
            <a:r>
              <a:rPr lang="fr-FR" smtClean="0"/>
              <a:t> </a:t>
            </a:r>
            <a:r>
              <a:rPr lang="fr-FR" sz="1200" u="none" strike="noStrike" kern="1200" smtClean="0">
                <a:solidFill>
                  <a:schemeClr val="tx1"/>
                </a:solidFill>
                <a:effectLst/>
                <a:latin typeface="+mn-lt"/>
                <a:ea typeface="+mn-ea"/>
                <a:cs typeface="+mn-cs"/>
                <a:hlinkClick r:id="rId5" tooltip="1861"/>
              </a:rPr>
              <a:t>1861</a:t>
            </a:r>
            <a:r>
              <a:rPr lang="fr-FR" sz="1200" b="0" i="0" kern="1200" smtClean="0">
                <a:solidFill>
                  <a:schemeClr val="tx1"/>
                </a:solidFill>
                <a:effectLst/>
                <a:latin typeface="+mn-lt"/>
                <a:ea typeface="+mn-ea"/>
                <a:cs typeface="+mn-cs"/>
              </a:rPr>
              <a:t> et mort à </a:t>
            </a:r>
            <a:r>
              <a:rPr lang="fr-FR" sz="1200" u="none" strike="noStrike" kern="1200" smtClean="0">
                <a:solidFill>
                  <a:schemeClr val="tx1"/>
                </a:solidFill>
                <a:effectLst/>
                <a:latin typeface="+mn-lt"/>
                <a:ea typeface="+mn-ea"/>
                <a:cs typeface="+mn-cs"/>
                <a:hlinkClick r:id="rId6" tooltip="6 novembre"/>
              </a:rPr>
              <a:t>6</a:t>
            </a:r>
            <a:r>
              <a:rPr lang="fr-FR" smtClean="0"/>
              <a:t> </a:t>
            </a:r>
            <a:r>
              <a:rPr lang="fr-FR" sz="1200" u="none" strike="noStrike" kern="1200" smtClean="0">
                <a:solidFill>
                  <a:schemeClr val="tx1"/>
                </a:solidFill>
                <a:effectLst/>
                <a:latin typeface="+mn-lt"/>
                <a:ea typeface="+mn-ea"/>
                <a:cs typeface="+mn-cs"/>
                <a:hlinkClick r:id="rId7" tooltip="Novembre 1927"/>
              </a:rPr>
              <a:t>novembre</a:t>
            </a:r>
            <a:r>
              <a:rPr lang="fr-FR" smtClean="0"/>
              <a:t> </a:t>
            </a:r>
            <a:r>
              <a:rPr lang="fr-FR" sz="1200" u="none" strike="noStrike" kern="1200" smtClean="0">
                <a:solidFill>
                  <a:schemeClr val="tx1"/>
                </a:solidFill>
                <a:effectLst/>
                <a:latin typeface="+mn-lt"/>
                <a:ea typeface="+mn-ea"/>
                <a:cs typeface="+mn-cs"/>
                <a:hlinkClick r:id="rId8" tooltip="1927"/>
              </a:rPr>
              <a:t>1927</a:t>
            </a:r>
            <a:r>
              <a:rPr lang="fr-FR" sz="1200" b="0" i="0" kern="1200" smtClean="0">
                <a:solidFill>
                  <a:schemeClr val="tx1"/>
                </a:solidFill>
                <a:effectLst/>
                <a:latin typeface="+mn-lt"/>
                <a:ea typeface="+mn-ea"/>
                <a:cs typeface="+mn-cs"/>
              </a:rPr>
              <a:t> à </a:t>
            </a:r>
            <a:r>
              <a:rPr lang="fr-FR" sz="1200" b="0" i="0" u="none" strike="noStrike" kern="1200" smtClean="0">
                <a:solidFill>
                  <a:schemeClr val="tx1"/>
                </a:solidFill>
                <a:effectLst/>
                <a:latin typeface="+mn-lt"/>
                <a:ea typeface="+mn-ea"/>
                <a:cs typeface="+mn-cs"/>
                <a:hlinkClick r:id="rId9" tooltip="Dijon"/>
              </a:rPr>
              <a:t>Dijon</a:t>
            </a:r>
            <a:r>
              <a:rPr lang="fr-FR" sz="1200" b="0" i="0" kern="1200" smtClean="0">
                <a:solidFill>
                  <a:schemeClr val="tx1"/>
                </a:solidFill>
                <a:effectLst/>
                <a:latin typeface="+mn-lt"/>
                <a:ea typeface="+mn-ea"/>
                <a:cs typeface="+mn-cs"/>
              </a:rPr>
              <a:t> (</a:t>
            </a:r>
            <a:r>
              <a:rPr lang="fr-FR" sz="1200" b="0" i="0" u="none" strike="noStrike" kern="1200" smtClean="0">
                <a:solidFill>
                  <a:schemeClr val="tx1"/>
                </a:solidFill>
                <a:effectLst/>
                <a:latin typeface="+mn-lt"/>
                <a:ea typeface="+mn-ea"/>
                <a:cs typeface="+mn-cs"/>
                <a:hlinkClick r:id="rId10" tooltip="Côte-d'Or"/>
              </a:rPr>
              <a:t>Côte-d'Or</a:t>
            </a:r>
            <a:r>
              <a:rPr lang="fr-FR" sz="1200" b="0" i="0" kern="1200" smtClean="0">
                <a:solidFill>
                  <a:schemeClr val="tx1"/>
                </a:solidFill>
                <a:effectLst/>
                <a:latin typeface="+mn-lt"/>
                <a:ea typeface="+mn-ea"/>
                <a:cs typeface="+mn-cs"/>
              </a:rPr>
              <a:t>), est un </a:t>
            </a:r>
            <a:r>
              <a:rPr lang="fr-FR" sz="1200" b="0" i="0" u="none" strike="noStrike" kern="1200" smtClean="0">
                <a:solidFill>
                  <a:schemeClr val="tx1"/>
                </a:solidFill>
                <a:effectLst/>
                <a:latin typeface="+mn-lt"/>
                <a:ea typeface="+mn-ea"/>
                <a:cs typeface="+mn-cs"/>
                <a:hlinkClick r:id="rId11" tooltip="Médecin"/>
              </a:rPr>
              <a:t>médecin</a:t>
            </a:r>
            <a:r>
              <a:rPr lang="fr-FR" sz="1200" b="0" i="0" kern="1200" smtClean="0">
                <a:solidFill>
                  <a:schemeClr val="tx1"/>
                </a:solidFill>
                <a:effectLst/>
                <a:latin typeface="+mn-lt"/>
                <a:ea typeface="+mn-ea"/>
                <a:cs typeface="+mn-cs"/>
              </a:rPr>
              <a:t>, anatomiste et histologiste </a:t>
            </a:r>
            <a:r>
              <a:rPr lang="fr-FR" sz="1200" b="0" i="0" u="none" strike="noStrike" kern="1200" smtClean="0">
                <a:solidFill>
                  <a:schemeClr val="tx1"/>
                </a:solidFill>
                <a:effectLst/>
                <a:latin typeface="+mn-lt"/>
                <a:ea typeface="+mn-ea"/>
                <a:cs typeface="+mn-cs"/>
                <a:hlinkClick r:id="rId12" tooltip="France"/>
              </a:rPr>
              <a:t>français</a:t>
            </a:r>
            <a:r>
              <a:rPr lang="fr-FR" sz="1200" b="0" i="0" kern="1200" smtClean="0">
                <a:solidFill>
                  <a:schemeClr val="tx1"/>
                </a:solidFill>
                <a:effectLst/>
                <a:latin typeface="+mn-lt"/>
                <a:ea typeface="+mn-ea"/>
                <a:cs typeface="+mn-cs"/>
              </a:rPr>
              <a:t>, professeur à la faculté de médecine de Lille. Il forge le terme "endocrine"</a:t>
            </a:r>
            <a:r>
              <a:rPr lang="fr-FR" sz="1200" b="0" i="0" u="none" strike="noStrike" kern="1200" baseline="30000" smtClean="0">
                <a:solidFill>
                  <a:schemeClr val="tx1"/>
                </a:solidFill>
                <a:effectLst/>
                <a:latin typeface="+mn-lt"/>
                <a:ea typeface="+mn-ea"/>
                <a:cs typeface="+mn-cs"/>
                <a:hlinkClick r:id="rId13"/>
              </a:rPr>
              <a:t>1</a:t>
            </a:r>
            <a:r>
              <a:rPr lang="fr-FR" sz="1200" b="0" i="0" kern="1200" smtClean="0">
                <a:solidFill>
                  <a:schemeClr val="tx1"/>
                </a:solidFill>
                <a:effectLst/>
                <a:latin typeface="+mn-lt"/>
                <a:ea typeface="+mn-ea"/>
                <a:cs typeface="+mn-cs"/>
              </a:rPr>
              <a:t>en 1893 pour désigner les glandes à sécrétion interne ; il nomme </a:t>
            </a:r>
            <a:r>
              <a:rPr lang="fr-FR" sz="1200" b="0" i="0" u="none" strike="noStrike" kern="1200" smtClean="0">
                <a:solidFill>
                  <a:schemeClr val="tx1"/>
                </a:solidFill>
                <a:effectLst/>
                <a:latin typeface="+mn-lt"/>
                <a:ea typeface="+mn-ea"/>
                <a:cs typeface="+mn-cs"/>
                <a:hlinkClick r:id="rId14" tooltip="Îlots de Langerhans"/>
              </a:rPr>
              <a:t>îlots de Langerhans</a:t>
            </a:r>
            <a:r>
              <a:rPr lang="fr-FR" sz="1200" b="0" i="0" kern="1200" smtClean="0">
                <a:solidFill>
                  <a:schemeClr val="tx1"/>
                </a:solidFill>
                <a:effectLst/>
                <a:latin typeface="+mn-lt"/>
                <a:ea typeface="+mn-ea"/>
                <a:cs typeface="+mn-cs"/>
              </a:rPr>
              <a:t> les amas de cellules endocrines du pancréas.</a:t>
            </a:r>
          </a:p>
          <a:p>
            <a:pPr marL="0" marR="0" indent="0" algn="l" defTabSz="914400" rtl="0" eaLnBrk="1" fontAlgn="auto" latinLnBrk="0" hangingPunct="1">
              <a:lnSpc>
                <a:spcPct val="100000"/>
              </a:lnSpc>
              <a:spcBef>
                <a:spcPts val="0"/>
              </a:spcBef>
              <a:spcAft>
                <a:spcPts val="0"/>
              </a:spcAft>
              <a:buClrTx/>
              <a:buSzTx/>
              <a:buFontTx/>
              <a:buNone/>
              <a:tabLst/>
              <a:defRPr/>
            </a:pPr>
            <a:r>
              <a:rPr lang="fr-FR" smtClean="0">
                <a:solidFill>
                  <a:srgbClr val="343F6E"/>
                </a:solidFill>
                <a:latin typeface="Verdana"/>
              </a:rPr>
              <a:t>Les cellules exocrines et endocrines ont une même origine embryonnaire et ne se différencient pas de façon irréversible. Il peut y avoir transformation d'un type cellulaire en un autre. C'est la théorie du balancement de </a:t>
            </a:r>
            <a:r>
              <a:rPr lang="fr-FR" err="1" smtClean="0">
                <a:solidFill>
                  <a:srgbClr val="343F6E"/>
                </a:solidFill>
                <a:latin typeface="Verdana"/>
              </a:rPr>
              <a:t>Laguesse</a:t>
            </a:r>
            <a:r>
              <a:rPr lang="fr-FR" smtClean="0">
                <a:solidFill>
                  <a:srgbClr val="343F6E"/>
                </a:solidFill>
                <a:latin typeface="Verdana"/>
              </a:rPr>
              <a:t>. Voici l'image d'un de ces balancements. En 1, les cellules endocrines sont directement en contact avec, en 2, des formations acineuses exocrines. La capsule conjonctive est interrompue en 3 et ne les sépare pas à ce niveau</a:t>
            </a:r>
          </a:p>
          <a:p>
            <a:pPr marL="0" marR="0" indent="0" algn="l" defTabSz="914400" rtl="0" eaLnBrk="1" fontAlgn="auto" latinLnBrk="0" hangingPunct="1">
              <a:lnSpc>
                <a:spcPct val="100000"/>
              </a:lnSpc>
              <a:spcBef>
                <a:spcPts val="0"/>
              </a:spcBef>
              <a:spcAft>
                <a:spcPts val="0"/>
              </a:spcAft>
              <a:buClrTx/>
              <a:buSzTx/>
              <a:buFontTx/>
              <a:buNone/>
              <a:tabLst/>
              <a:defRPr/>
            </a:pPr>
            <a:r>
              <a:rPr lang="fr-FR" smtClean="0">
                <a:solidFill>
                  <a:srgbClr val="343F6E"/>
                </a:solidFill>
                <a:latin typeface="Verdana"/>
              </a:rPr>
              <a:t>A la même époque Sterling</a:t>
            </a:r>
            <a:r>
              <a:rPr lang="fr-FR" baseline="0" smtClean="0">
                <a:solidFill>
                  <a:srgbClr val="343F6E"/>
                </a:solidFill>
                <a:latin typeface="Verdana"/>
              </a:rPr>
              <a:t> avec son beau-frère </a:t>
            </a:r>
            <a:r>
              <a:rPr lang="fr-FR" baseline="0" err="1" smtClean="0">
                <a:solidFill>
                  <a:srgbClr val="343F6E"/>
                </a:solidFill>
                <a:latin typeface="Verdana"/>
              </a:rPr>
              <a:t>Bayliss.à</a:t>
            </a:r>
            <a:r>
              <a:rPr lang="fr-FR" baseline="0" smtClean="0">
                <a:solidFill>
                  <a:srgbClr val="343F6E"/>
                </a:solidFill>
                <a:latin typeface="Verdana"/>
              </a:rPr>
              <a:t> Londres. </a:t>
            </a:r>
            <a:r>
              <a:rPr lang="fr-FR" sz="1200" b="0" i="0" kern="1200" smtClean="0">
                <a:solidFill>
                  <a:schemeClr val="tx1"/>
                </a:solidFill>
                <a:effectLst/>
                <a:latin typeface="+mn-lt"/>
                <a:ea typeface="+mn-ea"/>
                <a:cs typeface="+mn-cs"/>
              </a:rPr>
              <a:t>La découverte, toujours avec </a:t>
            </a:r>
            <a:r>
              <a:rPr lang="fr-FR" sz="1200" b="0" i="0" kern="1200" err="1" smtClean="0">
                <a:solidFill>
                  <a:schemeClr val="tx1"/>
                </a:solidFill>
                <a:effectLst/>
                <a:latin typeface="+mn-lt"/>
                <a:ea typeface="+mn-ea"/>
                <a:cs typeface="+mn-cs"/>
              </a:rPr>
              <a:t>Bayliss</a:t>
            </a:r>
            <a:r>
              <a:rPr lang="fr-FR" sz="1200" b="0" i="0" kern="1200" smtClean="0">
                <a:solidFill>
                  <a:schemeClr val="tx1"/>
                </a:solidFill>
                <a:effectLst/>
                <a:latin typeface="+mn-lt"/>
                <a:ea typeface="+mn-ea"/>
                <a:cs typeface="+mn-cs"/>
              </a:rPr>
              <a:t>, de la </a:t>
            </a:r>
            <a:r>
              <a:rPr lang="fr-FR" sz="1200" b="0" i="0" u="none" strike="noStrike" kern="1200" smtClean="0">
                <a:solidFill>
                  <a:schemeClr val="tx1"/>
                </a:solidFill>
                <a:effectLst/>
                <a:latin typeface="+mn-lt"/>
                <a:ea typeface="+mn-ea"/>
                <a:cs typeface="+mn-cs"/>
                <a:hlinkClick r:id="rId15" tooltip="Sécrétine"/>
              </a:rPr>
              <a:t>sécrétine</a:t>
            </a:r>
            <a:r>
              <a:rPr lang="fr-FR" sz="1200" b="0" i="0" u="none" strike="noStrike" kern="1200" baseline="30000" smtClean="0">
                <a:solidFill>
                  <a:schemeClr val="tx1"/>
                </a:solidFill>
                <a:effectLst/>
                <a:latin typeface="+mn-lt"/>
                <a:ea typeface="+mn-ea"/>
                <a:cs typeface="+mn-cs"/>
                <a:hlinkClick r:id="rId16"/>
              </a:rPr>
              <a:t>7</a:t>
            </a:r>
            <a:r>
              <a:rPr lang="fr-FR" sz="1200" b="0" i="0" kern="1200" smtClean="0">
                <a:solidFill>
                  <a:schemeClr val="tx1"/>
                </a:solidFill>
                <a:effectLst/>
                <a:latin typeface="+mn-lt"/>
                <a:ea typeface="+mn-ea"/>
                <a:cs typeface="+mn-cs"/>
              </a:rPr>
              <a:t>, la première </a:t>
            </a:r>
            <a:r>
              <a:rPr lang="fr-FR" sz="1200" b="0" i="0" u="none" strike="noStrike" kern="1200" smtClean="0">
                <a:solidFill>
                  <a:schemeClr val="tx1"/>
                </a:solidFill>
                <a:effectLst/>
                <a:latin typeface="+mn-lt"/>
                <a:ea typeface="+mn-ea"/>
                <a:cs typeface="+mn-cs"/>
                <a:hlinkClick r:id="rId17" tooltip="Hormone"/>
              </a:rPr>
              <a:t>hormone</a:t>
            </a:r>
            <a:r>
              <a:rPr lang="fr-FR" sz="1200" b="0" i="0" kern="1200" smtClean="0">
                <a:solidFill>
                  <a:schemeClr val="tx1"/>
                </a:solidFill>
                <a:effectLst/>
                <a:latin typeface="+mn-lt"/>
                <a:ea typeface="+mn-ea"/>
                <a:cs typeface="+mn-cs"/>
              </a:rPr>
              <a:t> découverte (une </a:t>
            </a:r>
            <a:r>
              <a:rPr lang="fr-FR" sz="1200" b="0" i="0" u="none" strike="noStrike" kern="1200" smtClean="0">
                <a:solidFill>
                  <a:schemeClr val="tx1"/>
                </a:solidFill>
                <a:effectLst/>
                <a:latin typeface="+mn-lt"/>
                <a:ea typeface="+mn-ea"/>
                <a:cs typeface="+mn-cs"/>
                <a:hlinkClick r:id="rId18" tooltip="Hormone peptidique"/>
              </a:rPr>
              <a:t>hormone peptidique</a:t>
            </a:r>
            <a:r>
              <a:rPr lang="fr-FR" sz="1200" b="0" i="0" kern="1200" smtClean="0">
                <a:solidFill>
                  <a:schemeClr val="tx1"/>
                </a:solidFill>
                <a:effectLst/>
                <a:latin typeface="+mn-lt"/>
                <a:ea typeface="+mn-ea"/>
                <a:cs typeface="+mn-cs"/>
              </a:rPr>
              <a:t>) en 1902, ce qui l'amène à créer le terme "hormone" en 1905</a:t>
            </a:r>
            <a:r>
              <a:rPr lang="fr-FR" sz="1200" b="0" i="0" u="none" strike="noStrike" kern="1200" baseline="30000" smtClean="0">
                <a:solidFill>
                  <a:schemeClr val="tx1"/>
                </a:solidFill>
                <a:effectLst/>
                <a:latin typeface="+mn-lt"/>
                <a:ea typeface="+mn-ea"/>
                <a:cs typeface="+mn-cs"/>
                <a:hlinkClick r:id="rId16"/>
              </a:rPr>
              <a:t>8</a:t>
            </a:r>
            <a:endParaRPr lang="fr-FR" sz="1200" b="0" i="0" kern="120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smtClean="0">
              <a:solidFill>
                <a:srgbClr val="343F6E"/>
              </a:solidFill>
              <a:latin typeface="Verdana"/>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err="1" smtClean="0">
                <a:solidFill>
                  <a:srgbClr val="343F6E"/>
                </a:solidFill>
                <a:latin typeface="Verdana"/>
              </a:rPr>
              <a:t>Ormao</a:t>
            </a:r>
            <a:r>
              <a:rPr lang="fr-FR" baseline="0" smtClean="0">
                <a:solidFill>
                  <a:srgbClr val="343F6E"/>
                </a:solidFill>
                <a:latin typeface="Verdana"/>
              </a:rPr>
              <a:t> : je mets en mouvement, j’excite</a:t>
            </a:r>
            <a:endParaRPr lang="en-US" smtClean="0"/>
          </a:p>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24</a:t>
            </a:fld>
            <a:endParaRPr lang="en-US"/>
          </a:p>
        </p:txBody>
      </p:sp>
    </p:spTree>
    <p:extLst>
      <p:ext uri="{BB962C8B-B14F-4D97-AF65-F5344CB8AC3E}">
        <p14:creationId xmlns:p14="http://schemas.microsoft.com/office/powerpoint/2010/main" xmlns="" val="4004917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1200" kern="1200" smtClean="0">
                <a:solidFill>
                  <a:schemeClr val="tx1"/>
                </a:solidFill>
                <a:effectLst/>
                <a:latin typeface="+mn-lt"/>
                <a:ea typeface="+mn-ea"/>
                <a:cs typeface="+mn-cs"/>
              </a:rPr>
              <a:t>Création  d’un enseignement spécifique et d’un DU à partir des années 1960-1970</a:t>
            </a:r>
          </a:p>
          <a:p>
            <a:pPr lvl="0"/>
            <a:r>
              <a:rPr lang="fr-FR" sz="1200" kern="1200" smtClean="0">
                <a:solidFill>
                  <a:schemeClr val="tx1"/>
                </a:solidFill>
                <a:effectLst/>
                <a:latin typeface="+mn-lt"/>
                <a:ea typeface="+mn-ea"/>
                <a:cs typeface="+mn-cs"/>
              </a:rPr>
              <a:t>Reconnaissance de compétences spécifiques en Endocrinologie, en Diabétologie par l’Ordre des Médecins en 1973</a:t>
            </a:r>
          </a:p>
          <a:p>
            <a:pPr lvl="0"/>
            <a:r>
              <a:rPr lang="fr-FR" sz="1200" kern="1200" smtClean="0">
                <a:solidFill>
                  <a:schemeClr val="tx1"/>
                </a:solidFill>
                <a:effectLst/>
                <a:latin typeface="+mn-lt"/>
                <a:ea typeface="+mn-ea"/>
                <a:cs typeface="+mn-cs"/>
              </a:rPr>
              <a:t>Longues luttes du </a:t>
            </a:r>
            <a:r>
              <a:rPr lang="fr-FR" sz="1200" kern="1200" err="1" smtClean="0">
                <a:solidFill>
                  <a:schemeClr val="tx1"/>
                </a:solidFill>
                <a:effectLst/>
                <a:latin typeface="+mn-lt"/>
                <a:ea typeface="+mn-ea"/>
                <a:cs typeface="+mn-cs"/>
              </a:rPr>
              <a:t>SEDMEN</a:t>
            </a:r>
            <a:endParaRPr lang="fr-FR" sz="1200" kern="1200" smtClean="0">
              <a:solidFill>
                <a:schemeClr val="tx1"/>
              </a:solidFill>
              <a:effectLst/>
              <a:latin typeface="+mn-lt"/>
              <a:ea typeface="+mn-ea"/>
              <a:cs typeface="+mn-cs"/>
            </a:endParaRPr>
          </a:p>
          <a:p>
            <a:pPr lvl="1"/>
            <a:r>
              <a:rPr lang="fr-FR" sz="1200" kern="1200" smtClean="0">
                <a:solidFill>
                  <a:schemeClr val="tx1"/>
                </a:solidFill>
                <a:effectLst/>
                <a:latin typeface="+mn-lt"/>
                <a:ea typeface="+mn-ea"/>
                <a:cs typeface="+mn-cs"/>
              </a:rPr>
              <a:t>longtemps menées par Nicolas </a:t>
            </a:r>
            <a:r>
              <a:rPr lang="fr-FR" sz="1200" kern="1200" err="1" smtClean="0">
                <a:solidFill>
                  <a:schemeClr val="tx1"/>
                </a:solidFill>
                <a:effectLst/>
                <a:latin typeface="+mn-lt"/>
                <a:ea typeface="+mn-ea"/>
                <a:cs typeface="+mn-cs"/>
              </a:rPr>
              <a:t>Guéritée</a:t>
            </a:r>
            <a:endParaRPr lang="fr-FR" sz="1200" kern="1200" smtClean="0">
              <a:solidFill>
                <a:schemeClr val="tx1"/>
              </a:solidFill>
              <a:effectLst/>
              <a:latin typeface="+mn-lt"/>
              <a:ea typeface="+mn-ea"/>
              <a:cs typeface="+mn-cs"/>
            </a:endParaRPr>
          </a:p>
          <a:p>
            <a:pPr lvl="1"/>
            <a:r>
              <a:rPr lang="fr-FR" sz="1200" kern="1200" smtClean="0">
                <a:solidFill>
                  <a:schemeClr val="tx1"/>
                </a:solidFill>
                <a:effectLst/>
                <a:latin typeface="+mn-lt"/>
                <a:ea typeface="+mn-ea"/>
                <a:cs typeface="+mn-cs"/>
              </a:rPr>
              <a:t>avec le soutien de quelques universitaires Jean Vague, Jacques </a:t>
            </a:r>
            <a:r>
              <a:rPr lang="fr-FR" sz="1200" kern="1200" err="1" smtClean="0">
                <a:solidFill>
                  <a:schemeClr val="tx1"/>
                </a:solidFill>
                <a:effectLst/>
                <a:latin typeface="+mn-lt"/>
                <a:ea typeface="+mn-ea"/>
                <a:cs typeface="+mn-cs"/>
              </a:rPr>
              <a:t>Mirouze</a:t>
            </a:r>
            <a:r>
              <a:rPr lang="fr-FR" sz="1200" kern="1200" smtClean="0">
                <a:solidFill>
                  <a:schemeClr val="tx1"/>
                </a:solidFill>
                <a:effectLst/>
                <a:latin typeface="+mn-lt"/>
                <a:ea typeface="+mn-ea"/>
                <a:cs typeface="+mn-cs"/>
              </a:rPr>
              <a:t>, Marc </a:t>
            </a:r>
            <a:r>
              <a:rPr lang="fr-FR" sz="1200" kern="1200" err="1" smtClean="0">
                <a:solidFill>
                  <a:schemeClr val="tx1"/>
                </a:solidFill>
                <a:effectLst/>
                <a:latin typeface="+mn-lt"/>
                <a:ea typeface="+mn-ea"/>
                <a:cs typeface="+mn-cs"/>
              </a:rPr>
              <a:t>Linquette</a:t>
            </a:r>
            <a:endParaRPr lang="fr-FR" sz="1200" kern="1200" smtClean="0">
              <a:solidFill>
                <a:schemeClr val="tx1"/>
              </a:solidFill>
              <a:effectLst/>
              <a:latin typeface="+mn-lt"/>
              <a:ea typeface="+mn-ea"/>
              <a:cs typeface="+mn-cs"/>
            </a:endParaRPr>
          </a:p>
          <a:p>
            <a:pPr lvl="0"/>
            <a:r>
              <a:rPr lang="fr-FR" sz="1200" kern="1200" smtClean="0">
                <a:solidFill>
                  <a:schemeClr val="tx1"/>
                </a:solidFill>
                <a:effectLst/>
                <a:latin typeface="+mn-lt"/>
                <a:ea typeface="+mn-ea"/>
                <a:cs typeface="+mn-cs"/>
              </a:rPr>
              <a:t>Reconnue en tant que </a:t>
            </a:r>
            <a:r>
              <a:rPr lang="fr-FR" sz="1200" b="1" kern="1200" smtClean="0">
                <a:solidFill>
                  <a:schemeClr val="tx1"/>
                </a:solidFill>
                <a:effectLst/>
                <a:latin typeface="+mn-lt"/>
                <a:ea typeface="+mn-ea"/>
                <a:cs typeface="+mn-cs"/>
              </a:rPr>
              <a:t>spécialité</a:t>
            </a:r>
            <a:r>
              <a:rPr lang="fr-FR" sz="1200" kern="1200" smtClean="0">
                <a:solidFill>
                  <a:schemeClr val="tx1"/>
                </a:solidFill>
                <a:effectLst/>
                <a:latin typeface="+mn-lt"/>
                <a:ea typeface="+mn-ea"/>
                <a:cs typeface="+mn-cs"/>
              </a:rPr>
              <a:t> en 1985</a:t>
            </a:r>
          </a:p>
          <a:p>
            <a:r>
              <a:rPr lang="fr-FR" sz="1200" kern="1200" smtClean="0">
                <a:solidFill>
                  <a:schemeClr val="tx1"/>
                </a:solidFill>
                <a:effectLst/>
                <a:latin typeface="+mn-lt"/>
                <a:ea typeface="+mn-ea"/>
                <a:cs typeface="+mn-cs"/>
              </a:rPr>
              <a:t>Elle a rejoint l’</a:t>
            </a:r>
            <a:r>
              <a:rPr lang="fr-FR" sz="1200" kern="1200" err="1" smtClean="0">
                <a:solidFill>
                  <a:schemeClr val="tx1"/>
                </a:solidFill>
                <a:effectLst/>
                <a:latin typeface="+mn-lt"/>
                <a:ea typeface="+mn-ea"/>
                <a:cs typeface="+mn-cs"/>
              </a:rPr>
              <a:t>UEMS</a:t>
            </a:r>
            <a:r>
              <a:rPr lang="fr-FR" sz="1200" kern="1200" smtClean="0">
                <a:solidFill>
                  <a:schemeClr val="tx1"/>
                </a:solidFill>
                <a:effectLst/>
                <a:latin typeface="+mn-lt"/>
                <a:ea typeface="+mn-ea"/>
                <a:cs typeface="+mn-cs"/>
              </a:rPr>
              <a:t> en 1987</a:t>
            </a:r>
          </a:p>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25</a:t>
            </a:fld>
            <a:endParaRPr lang="en-US"/>
          </a:p>
        </p:txBody>
      </p:sp>
    </p:spTree>
    <p:extLst>
      <p:ext uri="{BB962C8B-B14F-4D97-AF65-F5344CB8AC3E}">
        <p14:creationId xmlns:p14="http://schemas.microsoft.com/office/powerpoint/2010/main" xmlns="" val="3882989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mtClean="0"/>
              <a:t>La section d’endocrinologie en 1987 sous l’impulsion de Nicolas </a:t>
            </a:r>
            <a:r>
              <a:rPr lang="fr-FR" err="1" smtClean="0"/>
              <a:t>Guéritée</a:t>
            </a:r>
            <a:r>
              <a:rPr lang="fr-FR" smtClean="0"/>
              <a:t> qui en assura la présidence durant une dizaine d’années</a:t>
            </a:r>
          </a:p>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26</a:t>
            </a:fld>
            <a:endParaRPr lang="en-US"/>
          </a:p>
        </p:txBody>
      </p:sp>
    </p:spTree>
    <p:extLst>
      <p:ext uri="{BB962C8B-B14F-4D97-AF65-F5344CB8AC3E}">
        <p14:creationId xmlns:p14="http://schemas.microsoft.com/office/powerpoint/2010/main" xmlns="" val="1692518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FR" sz="1400" smtClean="0"/>
              <a:t>Objectifs</a:t>
            </a:r>
          </a:p>
          <a:p>
            <a:pPr lvl="1"/>
            <a:r>
              <a:rPr lang="fr-FR" sz="1800" b="0" smtClean="0"/>
              <a:t>Étude et promotion du plus haut niveau de formation  des médecins spécialistes, de la pratique médicale et des soins de santé</a:t>
            </a:r>
          </a:p>
          <a:p>
            <a:pPr lvl="1"/>
            <a:r>
              <a:rPr lang="fr-FR" sz="1800" b="0" smtClean="0"/>
              <a:t>Étude et promotion de la libre circulation des médecins spécialistes</a:t>
            </a:r>
          </a:p>
          <a:p>
            <a:pPr lvl="1"/>
            <a:r>
              <a:rPr lang="fr-FR" sz="1800" b="0" smtClean="0"/>
              <a:t>Représentation auprès des autorités, notamment de l’UE</a:t>
            </a:r>
          </a:p>
          <a:p>
            <a:pPr lvl="1"/>
            <a:r>
              <a:rPr lang="fr-FR" sz="1800" b="0" smtClean="0"/>
              <a:t>Défense  des intérêts professionnels</a:t>
            </a:r>
          </a:p>
          <a:p>
            <a:r>
              <a:rPr lang="fr-FR" sz="1800" b="0" smtClean="0"/>
              <a:t>Composition  </a:t>
            </a:r>
          </a:p>
          <a:p>
            <a:pPr lvl="1"/>
            <a:r>
              <a:rPr lang="fr-FR" sz="1800" b="0" smtClean="0"/>
              <a:t>Les 28 pays de l’UE + Norvège et Suisse</a:t>
            </a:r>
          </a:p>
          <a:p>
            <a:pPr lvl="1"/>
            <a:r>
              <a:rPr lang="fr-FR" sz="1800" b="0" smtClean="0"/>
              <a:t>Sont associés : Turquie, Arménie, Israël</a:t>
            </a:r>
          </a:p>
          <a:p>
            <a:r>
              <a:rPr lang="fr-FR" sz="1800" b="0" smtClean="0"/>
              <a:t>Financement</a:t>
            </a:r>
          </a:p>
          <a:p>
            <a:pPr lvl="1"/>
            <a:r>
              <a:rPr lang="fr-FR" sz="1800" b="0" smtClean="0"/>
              <a:t>UE + cotisations  des syndicats et associations, en principe des équipes  hospitalières et de recherche reconnues comme qualifiantes, soutien des sociétés savantes</a:t>
            </a:r>
          </a:p>
          <a:p>
            <a:r>
              <a:rPr lang="fr-FR" sz="1800" b="0" smtClean="0"/>
              <a:t>Organisation</a:t>
            </a:r>
          </a:p>
          <a:p>
            <a:pPr lvl="1"/>
            <a:r>
              <a:rPr lang="fr-FR" sz="1800" b="0" smtClean="0"/>
              <a:t>Conseil exécutif établi à Bruxelles</a:t>
            </a:r>
          </a:p>
          <a:p>
            <a:pPr lvl="1"/>
            <a:r>
              <a:rPr lang="fr-FR" sz="1800" b="0" smtClean="0"/>
              <a:t>Conseil Européen d’Accréditation de la Formation Médicale Continue</a:t>
            </a:r>
          </a:p>
          <a:p>
            <a:pPr lvl="1"/>
            <a:r>
              <a:rPr lang="fr-FR" sz="1800" b="0" smtClean="0"/>
              <a:t>Sections spécialisées</a:t>
            </a:r>
          </a:p>
          <a:p>
            <a:endParaRPr lang="en-US" b="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27</a:t>
            </a:fld>
            <a:endParaRPr lang="en-US"/>
          </a:p>
        </p:txBody>
      </p:sp>
    </p:spTree>
    <p:extLst>
      <p:ext uri="{BB962C8B-B14F-4D97-AF65-F5344CB8AC3E}">
        <p14:creationId xmlns:p14="http://schemas.microsoft.com/office/powerpoint/2010/main" xmlns="" val="1752241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FR" sz="1400" smtClean="0"/>
              <a:t>Objectifs</a:t>
            </a:r>
          </a:p>
          <a:p>
            <a:pPr lvl="1"/>
            <a:r>
              <a:rPr lang="fr-FR" sz="1800" b="0" smtClean="0"/>
              <a:t>Étude et promotion du plus haut niveau de formation  des médecins spécialistes, de la pratique médicale et des soins de santé</a:t>
            </a:r>
          </a:p>
          <a:p>
            <a:pPr lvl="1"/>
            <a:r>
              <a:rPr lang="fr-FR" sz="1800" b="0" smtClean="0"/>
              <a:t>Étude et promotion de la libre circulation des médecins spécialistes</a:t>
            </a:r>
          </a:p>
          <a:p>
            <a:pPr lvl="1"/>
            <a:r>
              <a:rPr lang="fr-FR" sz="1800" b="0" smtClean="0"/>
              <a:t>Représentation auprès des autorités, notamment de l’UE</a:t>
            </a:r>
          </a:p>
          <a:p>
            <a:pPr lvl="1"/>
            <a:r>
              <a:rPr lang="fr-FR" sz="1800" b="0" smtClean="0"/>
              <a:t>Défense  des intérêts professionnels</a:t>
            </a:r>
          </a:p>
          <a:p>
            <a:r>
              <a:rPr lang="fr-FR" sz="1800" b="0" smtClean="0"/>
              <a:t>Composition  </a:t>
            </a:r>
          </a:p>
          <a:p>
            <a:pPr lvl="1"/>
            <a:r>
              <a:rPr lang="fr-FR" sz="1800" b="0" smtClean="0"/>
              <a:t>Les 28 pays de l’UE + Norvège et Suisse</a:t>
            </a:r>
          </a:p>
          <a:p>
            <a:pPr lvl="1"/>
            <a:r>
              <a:rPr lang="fr-FR" sz="1800" b="0" smtClean="0"/>
              <a:t>Sont associés : Turquie, Arménie, Israël</a:t>
            </a:r>
          </a:p>
          <a:p>
            <a:r>
              <a:rPr lang="fr-FR" sz="1800" b="0" smtClean="0"/>
              <a:t>Financement</a:t>
            </a:r>
          </a:p>
          <a:p>
            <a:pPr lvl="1"/>
            <a:r>
              <a:rPr lang="fr-FR" sz="1800" b="0" smtClean="0"/>
              <a:t>UE + cotisations  des syndicats et associations, en principe des équipes  hospitalières et de recherche reconnues comme qualifiantes, soutien des sociétés savantes</a:t>
            </a:r>
          </a:p>
          <a:p>
            <a:r>
              <a:rPr lang="fr-FR" sz="1800" b="0" smtClean="0"/>
              <a:t>Organisation</a:t>
            </a:r>
          </a:p>
          <a:p>
            <a:pPr lvl="1"/>
            <a:r>
              <a:rPr lang="fr-FR" sz="1800" b="0" smtClean="0"/>
              <a:t>Conseil exécutif établi à Bruxelles</a:t>
            </a:r>
          </a:p>
          <a:p>
            <a:pPr lvl="1"/>
            <a:r>
              <a:rPr lang="fr-FR" sz="1800" b="0" smtClean="0"/>
              <a:t>Conseil Européen d’Accréditation de la Formation Médicale Continue</a:t>
            </a:r>
          </a:p>
          <a:p>
            <a:pPr lvl="1"/>
            <a:r>
              <a:rPr lang="fr-FR" sz="1800" b="0" smtClean="0"/>
              <a:t>Sections spécialisées</a:t>
            </a:r>
          </a:p>
          <a:p>
            <a:endParaRPr lang="en-US" b="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28</a:t>
            </a:fld>
            <a:endParaRPr lang="en-US"/>
          </a:p>
        </p:txBody>
      </p:sp>
    </p:spTree>
    <p:extLst>
      <p:ext uri="{BB962C8B-B14F-4D97-AF65-F5344CB8AC3E}">
        <p14:creationId xmlns:p14="http://schemas.microsoft.com/office/powerpoint/2010/main" xmlns="" val="1752241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noProof="0" smtClean="0"/>
              <a:t>En France 41 spécialités avec assez peu de différences. </a:t>
            </a:r>
            <a:endParaRPr lang="fr-FR" noProof="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29</a:t>
            </a:fld>
            <a:endParaRPr lang="en-US"/>
          </a:p>
        </p:txBody>
      </p:sp>
    </p:spTree>
    <p:extLst>
      <p:ext uri="{BB962C8B-B14F-4D97-AF65-F5344CB8AC3E}">
        <p14:creationId xmlns:p14="http://schemas.microsoft.com/office/powerpoint/2010/main" xmlns="" val="2839682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mn-lt"/>
                <a:ea typeface="+mn-ea"/>
                <a:cs typeface="+mn-cs"/>
              </a:rPr>
              <a:t>Europe comes</a:t>
            </a:r>
            <a:r>
              <a:rPr lang="en-US" sz="1200" b="0" i="0" kern="1200" baseline="0" smtClean="0">
                <a:solidFill>
                  <a:schemeClr val="tx1"/>
                </a:solidFill>
                <a:effectLst/>
                <a:latin typeface="+mn-lt"/>
                <a:ea typeface="+mn-ea"/>
                <a:cs typeface="+mn-cs"/>
              </a:rPr>
              <a:t> from the conjunction of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smtClean="0">
                <a:solidFill>
                  <a:schemeClr val="tx1"/>
                </a:solidFill>
                <a:effectLst/>
                <a:latin typeface="+mn-lt"/>
                <a:ea typeface="+mn-ea"/>
                <a:cs typeface="+mn-cs"/>
              </a:rPr>
              <a:t>In the Aegean Sea covered of a multitude of islands, it  probably designated the large territory on the western shore.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smtClean="0">
                <a:solidFill>
                  <a:schemeClr val="tx1"/>
                </a:solidFill>
                <a:effectLst/>
                <a:latin typeface="+mn-lt"/>
                <a:ea typeface="+mn-ea"/>
                <a:cs typeface="+mn-cs"/>
              </a:rPr>
              <a:t>Moreover i</a:t>
            </a:r>
            <a:r>
              <a:rPr lang="en-US" sz="1200" b="0" i="0" kern="1200" smtClean="0">
                <a:solidFill>
                  <a:schemeClr val="tx1"/>
                </a:solidFill>
                <a:effectLst/>
                <a:latin typeface="+mn-lt"/>
                <a:ea typeface="+mn-ea"/>
                <a:cs typeface="+mn-cs"/>
              </a:rPr>
              <a:t>n ancient Greek mythology and geography, lands or rivers were</a:t>
            </a:r>
            <a:r>
              <a:rPr lang="en-US" sz="1200" b="0" i="0" kern="1200" baseline="0" smtClean="0">
                <a:solidFill>
                  <a:schemeClr val="tx1"/>
                </a:solidFill>
                <a:effectLst/>
                <a:latin typeface="+mn-lt"/>
                <a:ea typeface="+mn-ea"/>
                <a:cs typeface="+mn-cs"/>
              </a:rPr>
              <a:t> identified by</a:t>
            </a:r>
            <a:r>
              <a:rPr lang="en-US" sz="1200" b="0" i="0" kern="1200" smtClean="0">
                <a:solidFill>
                  <a:schemeClr val="tx1"/>
                </a:solidFill>
                <a:effectLst/>
                <a:latin typeface="+mn-lt"/>
                <a:ea typeface="+mn-ea"/>
                <a:cs typeface="+mn-cs"/>
              </a:rPr>
              <a:t> female figures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mn-lt"/>
                <a:ea typeface="+mn-ea"/>
                <a:cs typeface="+mn-cs"/>
              </a:rPr>
              <a:t>Princess Europa = daughter of </a:t>
            </a:r>
            <a:r>
              <a:rPr lang="en-US" sz="1200" b="0" i="0" kern="1200" err="1" smtClean="0">
                <a:solidFill>
                  <a:schemeClr val="tx1"/>
                </a:solidFill>
                <a:effectLst/>
                <a:latin typeface="+mn-lt"/>
                <a:ea typeface="+mn-ea"/>
                <a:cs typeface="+mn-cs"/>
              </a:rPr>
              <a:t>Agenor</a:t>
            </a:r>
            <a:r>
              <a:rPr lang="en-US" sz="1200" b="0" i="0" kern="1200" smtClean="0">
                <a:solidFill>
                  <a:schemeClr val="tx1"/>
                </a:solidFill>
                <a:effectLst/>
                <a:latin typeface="+mn-lt"/>
                <a:ea typeface="+mn-ea"/>
                <a:cs typeface="+mn-cs"/>
              </a:rPr>
              <a:t>, king of Tyr in </a:t>
            </a:r>
            <a:r>
              <a:rPr lang="en-US" sz="1200" b="0" i="0" kern="1200" err="1" smtClean="0">
                <a:solidFill>
                  <a:schemeClr val="tx1"/>
                </a:solidFill>
                <a:effectLst/>
                <a:latin typeface="+mn-lt"/>
                <a:ea typeface="+mn-ea"/>
                <a:cs typeface="+mn-cs"/>
              </a:rPr>
              <a:t>Phenicia</a:t>
            </a:r>
            <a:r>
              <a:rPr lang="en-US" sz="1200" b="0" i="0" kern="1200" smtClean="0">
                <a:solidFill>
                  <a:schemeClr val="tx1"/>
                </a:solidFill>
                <a:effectLst/>
                <a:latin typeface="+mn-lt"/>
                <a:ea typeface="+mn-ea"/>
                <a:cs typeface="+mn-cs"/>
              </a:rPr>
              <a:t>, was </a:t>
            </a:r>
            <a:r>
              <a:rPr lang="en-US" sz="1200" b="0" i="0" kern="1200" err="1" smtClean="0">
                <a:solidFill>
                  <a:schemeClr val="tx1"/>
                </a:solidFill>
                <a:effectLst/>
                <a:latin typeface="+mn-lt"/>
                <a:ea typeface="+mn-ea"/>
                <a:cs typeface="+mn-cs"/>
              </a:rPr>
              <a:t>seducted</a:t>
            </a:r>
            <a:r>
              <a:rPr lang="en-US" sz="1200" b="0" i="0" kern="1200" smtClean="0">
                <a:solidFill>
                  <a:schemeClr val="tx1"/>
                </a:solidFill>
                <a:effectLst/>
                <a:latin typeface="+mn-lt"/>
                <a:ea typeface="+mn-ea"/>
                <a:cs typeface="+mn-cs"/>
              </a:rPr>
              <a:t> and abducted by Zeus transformed</a:t>
            </a:r>
            <a:r>
              <a:rPr lang="en-US" sz="1200" b="0" i="0" kern="1200" baseline="0" smtClean="0">
                <a:solidFill>
                  <a:schemeClr val="tx1"/>
                </a:solidFill>
                <a:effectLst/>
                <a:latin typeface="+mn-lt"/>
                <a:ea typeface="+mn-ea"/>
                <a:cs typeface="+mn-cs"/>
              </a:rPr>
              <a:t> as a splendid right bull, transferred in </a:t>
            </a:r>
            <a:r>
              <a:rPr lang="en-US" sz="1200" b="0" i="0" kern="1200" baseline="0" err="1" smtClean="0">
                <a:solidFill>
                  <a:schemeClr val="tx1"/>
                </a:solidFill>
                <a:effectLst/>
                <a:latin typeface="+mn-lt"/>
                <a:ea typeface="+mn-ea"/>
                <a:cs typeface="+mn-cs"/>
              </a:rPr>
              <a:t>Creta</a:t>
            </a:r>
            <a:r>
              <a:rPr lang="en-US" sz="1200" b="0" i="0" kern="1200" baseline="0" smtClean="0">
                <a:solidFill>
                  <a:schemeClr val="tx1"/>
                </a:solidFill>
                <a:effectLst/>
                <a:latin typeface="+mn-lt"/>
                <a:ea typeface="+mn-ea"/>
                <a:cs typeface="+mn-cs"/>
              </a:rPr>
              <a:t>, and became the mother of Minos.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Designates the large territory on the western shore of the Aegean Sea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smtClean="0">
                <a:solidFill>
                  <a:schemeClr val="tx1"/>
                </a:solidFill>
                <a:effectLst/>
                <a:latin typeface="+mn-lt"/>
                <a:ea typeface="+mn-ea"/>
                <a:cs typeface="+mn-cs"/>
              </a:rPr>
              <a:t> (</a:t>
            </a:r>
            <a:r>
              <a:rPr lang="en-US" sz="1200" b="0" i="0" kern="1200" baseline="0" err="1" smtClean="0">
                <a:solidFill>
                  <a:schemeClr val="tx1"/>
                </a:solidFill>
                <a:effectLst/>
                <a:latin typeface="+mn-lt"/>
                <a:ea typeface="+mn-ea"/>
                <a:cs typeface="+mn-cs"/>
              </a:rPr>
              <a:t>dont</a:t>
            </a:r>
            <a:r>
              <a:rPr lang="en-US" sz="1200" b="0" i="0" kern="1200" baseline="0" smtClean="0">
                <a:solidFill>
                  <a:schemeClr val="tx1"/>
                </a:solidFill>
                <a:effectLst/>
                <a:latin typeface="+mn-lt"/>
                <a:ea typeface="+mn-ea"/>
                <a:cs typeface="+mn-cs"/>
              </a:rPr>
              <a:t> </a:t>
            </a:r>
            <a:r>
              <a:rPr lang="en-US" sz="1200" b="0" i="0" kern="1200" baseline="0" err="1" smtClean="0">
                <a:solidFill>
                  <a:schemeClr val="tx1"/>
                </a:solidFill>
                <a:effectLst/>
                <a:latin typeface="+mn-lt"/>
                <a:ea typeface="+mn-ea"/>
                <a:cs typeface="+mn-cs"/>
              </a:rPr>
              <a:t>l’épouse</a:t>
            </a:r>
            <a:r>
              <a:rPr lang="en-US" sz="1200" b="0" i="0" kern="1200" baseline="0" smtClean="0">
                <a:solidFill>
                  <a:schemeClr val="tx1"/>
                </a:solidFill>
                <a:effectLst/>
                <a:latin typeface="+mn-lt"/>
                <a:ea typeface="+mn-ea"/>
                <a:cs typeface="+mn-cs"/>
              </a:rPr>
              <a:t> </a:t>
            </a:r>
            <a:r>
              <a:rPr lang="en-US" sz="1200" b="0" i="0" kern="1200" baseline="0" err="1" smtClean="0">
                <a:solidFill>
                  <a:schemeClr val="tx1"/>
                </a:solidFill>
                <a:effectLst/>
                <a:latin typeface="+mn-lt"/>
                <a:ea typeface="+mn-ea"/>
                <a:cs typeface="+mn-cs"/>
              </a:rPr>
              <a:t>Pasiphaé</a:t>
            </a:r>
            <a:r>
              <a:rPr lang="en-US" sz="1200" b="0" i="0" kern="1200" baseline="0" smtClean="0">
                <a:solidFill>
                  <a:schemeClr val="tx1"/>
                </a:solidFill>
                <a:effectLst/>
                <a:latin typeface="+mn-lt"/>
                <a:ea typeface="+mn-ea"/>
                <a:cs typeface="+mn-cs"/>
              </a:rPr>
              <a:t>, </a:t>
            </a:r>
            <a:r>
              <a:rPr lang="en-US" sz="1200" b="0" i="0" kern="1200" baseline="0" err="1" smtClean="0">
                <a:solidFill>
                  <a:schemeClr val="tx1"/>
                </a:solidFill>
                <a:effectLst/>
                <a:latin typeface="+mn-lt"/>
                <a:ea typeface="+mn-ea"/>
                <a:cs typeface="+mn-cs"/>
              </a:rPr>
              <a:t>lassée</a:t>
            </a:r>
            <a:r>
              <a:rPr lang="en-US" sz="1200" b="0" i="0" kern="1200" baseline="0" smtClean="0">
                <a:solidFill>
                  <a:schemeClr val="tx1"/>
                </a:solidFill>
                <a:effectLst/>
                <a:latin typeface="+mn-lt"/>
                <a:ea typeface="+mn-ea"/>
                <a:cs typeface="+mn-cs"/>
              </a:rPr>
              <a:t> des </a:t>
            </a:r>
            <a:r>
              <a:rPr lang="en-US" sz="1200" b="0" i="0" kern="1200" baseline="0" err="1" smtClean="0">
                <a:solidFill>
                  <a:schemeClr val="tx1"/>
                </a:solidFill>
                <a:effectLst/>
                <a:latin typeface="+mn-lt"/>
                <a:ea typeface="+mn-ea"/>
                <a:cs typeface="+mn-cs"/>
              </a:rPr>
              <a:t>incartades</a:t>
            </a:r>
            <a:r>
              <a:rPr lang="en-US" sz="1200" b="0" i="0" kern="1200" baseline="0" smtClean="0">
                <a:solidFill>
                  <a:schemeClr val="tx1"/>
                </a:solidFill>
                <a:effectLst/>
                <a:latin typeface="+mn-lt"/>
                <a:ea typeface="+mn-ea"/>
                <a:cs typeface="+mn-cs"/>
              </a:rPr>
              <a:t> de son </a:t>
            </a:r>
            <a:r>
              <a:rPr lang="en-US" sz="1200" b="0" i="0" kern="1200" baseline="0" err="1" smtClean="0">
                <a:solidFill>
                  <a:schemeClr val="tx1"/>
                </a:solidFill>
                <a:effectLst/>
                <a:latin typeface="+mn-lt"/>
                <a:ea typeface="+mn-ea"/>
                <a:cs typeface="+mn-cs"/>
              </a:rPr>
              <a:t>époux</a:t>
            </a:r>
            <a:r>
              <a:rPr lang="en-US" sz="1200" b="0" i="0" kern="1200" baseline="0" smtClean="0">
                <a:solidFill>
                  <a:schemeClr val="tx1"/>
                </a:solidFill>
                <a:effectLst/>
                <a:latin typeface="+mn-lt"/>
                <a:ea typeface="+mn-ea"/>
                <a:cs typeface="+mn-cs"/>
              </a:rPr>
              <a:t> </a:t>
            </a:r>
            <a:r>
              <a:rPr lang="en-US" sz="1200" b="0" i="0" kern="1200" baseline="0" err="1" smtClean="0">
                <a:solidFill>
                  <a:schemeClr val="tx1"/>
                </a:solidFill>
                <a:effectLst/>
                <a:latin typeface="+mn-lt"/>
                <a:ea typeface="+mn-ea"/>
                <a:cs typeface="+mn-cs"/>
              </a:rPr>
              <a:t>s’unit</a:t>
            </a:r>
            <a:r>
              <a:rPr lang="en-US" sz="1200" b="0" i="0" kern="1200" baseline="0" smtClean="0">
                <a:solidFill>
                  <a:schemeClr val="tx1"/>
                </a:solidFill>
                <a:effectLst/>
                <a:latin typeface="+mn-lt"/>
                <a:ea typeface="+mn-ea"/>
                <a:cs typeface="+mn-cs"/>
              </a:rPr>
              <a:t> </a:t>
            </a:r>
            <a:r>
              <a:rPr lang="en-US" sz="1200" b="0" i="0" kern="1200" baseline="0" err="1" smtClean="0">
                <a:solidFill>
                  <a:schemeClr val="tx1"/>
                </a:solidFill>
                <a:effectLst/>
                <a:latin typeface="+mn-lt"/>
                <a:ea typeface="+mn-ea"/>
                <a:cs typeface="+mn-cs"/>
              </a:rPr>
              <a:t>à</a:t>
            </a:r>
            <a:r>
              <a:rPr lang="en-US" sz="1200" b="0" i="0" kern="1200" baseline="0" smtClean="0">
                <a:solidFill>
                  <a:schemeClr val="tx1"/>
                </a:solidFill>
                <a:effectLst/>
                <a:latin typeface="+mn-lt"/>
                <a:ea typeface="+mn-ea"/>
                <a:cs typeface="+mn-cs"/>
              </a:rPr>
              <a:t> un </a:t>
            </a:r>
            <a:r>
              <a:rPr lang="en-US" sz="1200" b="0" i="0" kern="1200" baseline="0" err="1" smtClean="0">
                <a:solidFill>
                  <a:schemeClr val="tx1"/>
                </a:solidFill>
                <a:effectLst/>
                <a:latin typeface="+mn-lt"/>
                <a:ea typeface="+mn-ea"/>
                <a:cs typeface="+mn-cs"/>
              </a:rPr>
              <a:t>taureau</a:t>
            </a:r>
            <a:r>
              <a:rPr lang="en-US" sz="1200" b="0" i="0" kern="1200" baseline="0" smtClean="0">
                <a:solidFill>
                  <a:schemeClr val="tx1"/>
                </a:solidFill>
                <a:effectLst/>
                <a:latin typeface="+mn-lt"/>
                <a:ea typeface="+mn-ea"/>
                <a:cs typeface="+mn-cs"/>
              </a:rPr>
              <a:t> pour donner naissance au </a:t>
            </a:r>
            <a:r>
              <a:rPr lang="en-US" sz="1200" b="0" i="0" kern="1200" baseline="0" err="1" smtClean="0">
                <a:solidFill>
                  <a:schemeClr val="tx1"/>
                </a:solidFill>
                <a:effectLst/>
                <a:latin typeface="+mn-lt"/>
                <a:ea typeface="+mn-ea"/>
                <a:cs typeface="+mn-cs"/>
              </a:rPr>
              <a:t>Minotaure</a:t>
            </a:r>
            <a:r>
              <a:rPr lang="en-US" sz="1200" b="0" i="0" kern="1200" baseline="0" smtClean="0">
                <a:solidFill>
                  <a:schemeClr val="tx1"/>
                </a:solidFill>
                <a:effectLst/>
                <a:latin typeface="+mn-lt"/>
                <a:ea typeface="+mn-ea"/>
                <a:cs typeface="+mn-cs"/>
              </a:rPr>
              <a:t>)</a:t>
            </a:r>
            <a:endParaRPr lang="fr-FR" sz="1200" b="0" i="0" kern="120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smtClean="0">
                <a:solidFill>
                  <a:schemeClr val="tx1"/>
                </a:solidFill>
                <a:effectLst/>
                <a:latin typeface="+mn-lt"/>
                <a:ea typeface="+mn-ea"/>
                <a:cs typeface="+mn-cs"/>
              </a:rPr>
              <a:t>Selon une étymologie purement grecque, « </a:t>
            </a:r>
            <a:r>
              <a:rPr lang="fr-FR" sz="1200" b="0" i="0" kern="1200" err="1" smtClean="0">
                <a:solidFill>
                  <a:schemeClr val="tx1"/>
                </a:solidFill>
                <a:effectLst/>
                <a:latin typeface="+mn-lt"/>
                <a:ea typeface="+mn-ea"/>
                <a:cs typeface="+mn-cs"/>
              </a:rPr>
              <a:t>Europè</a:t>
            </a:r>
            <a:r>
              <a:rPr lang="fr-FR" sz="1200" b="0" i="0" kern="1200" smtClean="0">
                <a:solidFill>
                  <a:schemeClr val="tx1"/>
                </a:solidFill>
                <a:effectLst/>
                <a:latin typeface="+mn-lt"/>
                <a:ea typeface="+mn-ea"/>
                <a:cs typeface="+mn-cs"/>
              </a:rPr>
              <a:t> » (</a:t>
            </a:r>
            <a:r>
              <a:rPr lang="fr-FR" sz="1200" b="1" i="0" kern="1200" err="1" smtClean="0">
                <a:solidFill>
                  <a:schemeClr val="tx1"/>
                </a:solidFill>
                <a:effectLst/>
                <a:latin typeface="+mn-lt"/>
                <a:ea typeface="+mn-ea"/>
                <a:cs typeface="+mn-cs"/>
              </a:rPr>
              <a:t>εὐρώ</a:t>
            </a:r>
            <a:r>
              <a:rPr lang="fr-FR" sz="1200" b="1" i="0" kern="1200" smtClean="0">
                <a:solidFill>
                  <a:schemeClr val="tx1"/>
                </a:solidFill>
                <a:effectLst/>
                <a:latin typeface="+mn-lt"/>
                <a:ea typeface="+mn-ea"/>
                <a:cs typeface="+mn-cs"/>
              </a:rPr>
              <a:t>π</a:t>
            </a:r>
            <a:r>
              <a:rPr lang="fr-FR" sz="1200" b="1" i="0" kern="1200" err="1" smtClean="0">
                <a:solidFill>
                  <a:schemeClr val="tx1"/>
                </a:solidFill>
                <a:effectLst/>
                <a:latin typeface="+mn-lt"/>
                <a:ea typeface="+mn-ea"/>
                <a:cs typeface="+mn-cs"/>
              </a:rPr>
              <a:t>η</a:t>
            </a:r>
            <a:r>
              <a:rPr lang="fr-FR" sz="1200" b="0" i="0" kern="1200" smtClean="0">
                <a:solidFill>
                  <a:schemeClr val="tx1"/>
                </a:solidFill>
                <a:effectLst/>
                <a:latin typeface="+mn-lt"/>
                <a:ea typeface="+mn-ea"/>
                <a:cs typeface="+mn-cs"/>
              </a:rPr>
              <a:t>) provient de deux mots grecs : </a:t>
            </a:r>
            <a:r>
              <a:rPr lang="fr-FR" sz="1200" b="0" i="1" kern="1200" err="1" smtClean="0">
                <a:solidFill>
                  <a:schemeClr val="tx1"/>
                </a:solidFill>
                <a:effectLst/>
                <a:latin typeface="+mn-lt"/>
                <a:ea typeface="+mn-ea"/>
                <a:cs typeface="+mn-cs"/>
              </a:rPr>
              <a:t>eurýs</a:t>
            </a:r>
            <a:r>
              <a:rPr lang="fr-FR" sz="1200" b="0" i="0" kern="1200" smtClean="0">
                <a:solidFill>
                  <a:schemeClr val="tx1"/>
                </a:solidFill>
                <a:effectLst/>
                <a:latin typeface="+mn-lt"/>
                <a:ea typeface="+mn-ea"/>
                <a:cs typeface="+mn-cs"/>
              </a:rPr>
              <a:t> et </a:t>
            </a:r>
            <a:r>
              <a:rPr lang="fr-FR" sz="1200" b="0" i="1" kern="1200" err="1" smtClean="0">
                <a:solidFill>
                  <a:schemeClr val="tx1"/>
                </a:solidFill>
                <a:effectLst/>
                <a:latin typeface="+mn-lt"/>
                <a:ea typeface="+mn-ea"/>
                <a:cs typeface="+mn-cs"/>
              </a:rPr>
              <a:t>ṓps</a:t>
            </a:r>
            <a:r>
              <a:rPr lang="fr-FR" sz="1200" b="0" i="0" kern="1200" smtClean="0">
                <a:solidFill>
                  <a:schemeClr val="tx1"/>
                </a:solidFill>
                <a:effectLst/>
                <a:latin typeface="+mn-lt"/>
                <a:ea typeface="+mn-ea"/>
                <a:cs typeface="+mn-cs"/>
              </a:rPr>
              <a:t>. Le premier, </a:t>
            </a:r>
            <a:r>
              <a:rPr lang="fr-FR" sz="1200" b="0" i="0" kern="1200" err="1" smtClean="0">
                <a:solidFill>
                  <a:schemeClr val="tx1"/>
                </a:solidFill>
                <a:effectLst/>
                <a:latin typeface="+mn-lt"/>
                <a:ea typeface="+mn-ea"/>
                <a:cs typeface="+mn-cs"/>
              </a:rPr>
              <a:t>εὐρύς</a:t>
            </a:r>
            <a:r>
              <a:rPr lang="fr-FR" sz="1200" b="0" i="0" kern="1200" smtClean="0">
                <a:solidFill>
                  <a:schemeClr val="tx1"/>
                </a:solidFill>
                <a:effectLst/>
                <a:latin typeface="+mn-lt"/>
                <a:ea typeface="+mn-ea"/>
                <a:cs typeface="+mn-cs"/>
              </a:rPr>
              <a:t>, signifie soit large, qui s'étend en largeur, soit vaste, qui s'étend au loin</a:t>
            </a:r>
            <a:r>
              <a:rPr lang="fr-FR" sz="1200" b="0" i="0" u="none" strike="noStrike" kern="1200" baseline="30000" smtClean="0">
                <a:solidFill>
                  <a:schemeClr val="tx1"/>
                </a:solidFill>
                <a:effectLst/>
                <a:latin typeface="+mn-lt"/>
                <a:ea typeface="+mn-ea"/>
                <a:cs typeface="+mn-cs"/>
                <a:hlinkClick r:id="rId3"/>
              </a:rPr>
              <a:t>3</a:t>
            </a:r>
            <a:r>
              <a:rPr lang="fr-FR" sz="1200" b="0" i="0" kern="1200" smtClean="0">
                <a:solidFill>
                  <a:schemeClr val="tx1"/>
                </a:solidFill>
                <a:effectLst/>
                <a:latin typeface="+mn-lt"/>
                <a:ea typeface="+mn-ea"/>
                <a:cs typeface="+mn-cs"/>
              </a:rPr>
              <a:t> ; le second, en </a:t>
            </a:r>
            <a:r>
              <a:rPr lang="fr-FR" sz="1200" b="0" i="0" u="none" strike="noStrike" kern="1200" smtClean="0">
                <a:solidFill>
                  <a:schemeClr val="tx1"/>
                </a:solidFill>
                <a:effectLst/>
                <a:latin typeface="+mn-lt"/>
                <a:ea typeface="+mn-ea"/>
                <a:cs typeface="+mn-cs"/>
                <a:hlinkClick r:id="rId4" tooltip="Grec ancien"/>
              </a:rPr>
              <a:t>grec ancien</a:t>
            </a:r>
            <a:r>
              <a:rPr lang="fr-FR" sz="1200" b="0" i="0" kern="1200" smtClean="0">
                <a:solidFill>
                  <a:schemeClr val="tx1"/>
                </a:solidFill>
                <a:effectLst/>
                <a:latin typeface="+mn-lt"/>
                <a:ea typeface="+mn-ea"/>
                <a:cs typeface="+mn-cs"/>
              </a:rPr>
              <a:t> </a:t>
            </a:r>
            <a:r>
              <a:rPr lang="fr-FR" sz="1200" b="0" i="0" kern="1200" err="1" smtClean="0">
                <a:solidFill>
                  <a:schemeClr val="tx1"/>
                </a:solidFill>
                <a:effectLst/>
                <a:latin typeface="+mn-lt"/>
                <a:ea typeface="+mn-ea"/>
                <a:cs typeface="+mn-cs"/>
              </a:rPr>
              <a:t>ὤψ</a:t>
            </a:r>
            <a:r>
              <a:rPr lang="fr-FR" sz="1200" b="0" i="0" kern="1200" smtClean="0">
                <a:solidFill>
                  <a:schemeClr val="tx1"/>
                </a:solidFill>
                <a:effectLst/>
                <a:latin typeface="+mn-lt"/>
                <a:ea typeface="+mn-ea"/>
                <a:cs typeface="+mn-cs"/>
              </a:rPr>
              <a:t>, signifie soit regarder en face, regard, soit œil</a:t>
            </a:r>
            <a:r>
              <a:rPr lang="fr-FR" sz="1200" b="0" i="0" u="none" strike="noStrike" kern="1200" baseline="30000" smtClean="0">
                <a:solidFill>
                  <a:schemeClr val="tx1"/>
                </a:solidFill>
                <a:effectLst/>
                <a:latin typeface="+mn-lt"/>
                <a:ea typeface="+mn-ea"/>
                <a:cs typeface="+mn-cs"/>
                <a:hlinkClick r:id="rId3"/>
              </a:rPr>
              <a:t>4</a:t>
            </a:r>
            <a:r>
              <a:rPr lang="fr-FR" sz="1200" b="0" i="0" kern="1200" smtClean="0">
                <a:solidFill>
                  <a:schemeClr val="tx1"/>
                </a:solidFill>
                <a:effectLst/>
                <a:latin typeface="+mn-lt"/>
                <a:ea typeface="+mn-ea"/>
                <a:cs typeface="+mn-cs"/>
              </a:rPr>
              <a:t>. Le terme signifie « [celle qui a] de grands yeux » et devient un prénom féminin, donné à plusieurs personnages mythologiques grecs, et notamment à la fameuse </a:t>
            </a:r>
            <a:r>
              <a:rPr lang="fr-FR" sz="1200" b="0" i="0" u="none" strike="noStrike" kern="1200" smtClean="0">
                <a:solidFill>
                  <a:schemeClr val="tx1"/>
                </a:solidFill>
                <a:effectLst/>
                <a:latin typeface="+mn-lt"/>
                <a:ea typeface="+mn-ea"/>
                <a:cs typeface="+mn-cs"/>
                <a:hlinkClick r:id="rId5" tooltip="Europe fille d'Agénor"/>
              </a:rPr>
              <a:t>princesse Europe</a:t>
            </a:r>
            <a:r>
              <a:rPr lang="fr-FR" sz="1200" b="0" i="0" kern="1200" smtClean="0">
                <a:solidFill>
                  <a:schemeClr val="tx1"/>
                </a:solidFill>
                <a:effectLst/>
                <a:latin typeface="+mn-lt"/>
                <a:ea typeface="+mn-ea"/>
                <a:cs typeface="+mn-cs"/>
              </a:rPr>
              <a:t> enlevée par </a:t>
            </a:r>
            <a:r>
              <a:rPr lang="fr-FR" sz="1200" b="0" i="0" u="none" strike="noStrike" kern="1200" smtClean="0">
                <a:solidFill>
                  <a:schemeClr val="tx1"/>
                </a:solidFill>
                <a:effectLst/>
                <a:latin typeface="+mn-lt"/>
                <a:ea typeface="+mn-ea"/>
                <a:cs typeface="+mn-cs"/>
                <a:hlinkClick r:id="rId6" tooltip="Zeus"/>
              </a:rPr>
              <a:t>Zeus</a:t>
            </a:r>
            <a:r>
              <a:rPr lang="fr-FR" sz="1200" b="0" i="0" kern="1200" smtClean="0">
                <a:solidFill>
                  <a:schemeClr val="tx1"/>
                </a:solidFill>
                <a:effectLst/>
                <a:latin typeface="+mn-lt"/>
                <a:ea typeface="+mn-ea"/>
                <a:cs typeface="+mn-cs"/>
              </a:rPr>
              <a:t> déguisé en taureau. Selon </a:t>
            </a:r>
            <a:r>
              <a:rPr lang="fr-FR" sz="1200" b="0" i="0" u="none" strike="noStrike" kern="1200" smtClean="0">
                <a:solidFill>
                  <a:schemeClr val="tx1"/>
                </a:solidFill>
                <a:effectLst/>
                <a:latin typeface="+mn-lt"/>
                <a:ea typeface="+mn-ea"/>
                <a:cs typeface="+mn-cs"/>
                <a:hlinkClick r:id="rId7" tooltip="Jean Haudry"/>
              </a:rPr>
              <a:t>Jean Haudry</a:t>
            </a:r>
            <a:r>
              <a:rPr lang="fr-FR" sz="1200" b="0" i="0" kern="1200" smtClean="0">
                <a:solidFill>
                  <a:schemeClr val="tx1"/>
                </a:solidFill>
                <a:effectLst/>
                <a:latin typeface="+mn-lt"/>
                <a:ea typeface="+mn-ea"/>
                <a:cs typeface="+mn-cs"/>
              </a:rPr>
              <a:t>, ce doublet du nom féminin </a:t>
            </a:r>
            <a:r>
              <a:rPr lang="fr-FR" sz="1200" b="0" i="1" kern="1200" err="1" smtClean="0">
                <a:solidFill>
                  <a:schemeClr val="tx1"/>
                </a:solidFill>
                <a:effectLst/>
                <a:latin typeface="+mn-lt"/>
                <a:ea typeface="+mn-ea"/>
                <a:cs typeface="+mn-cs"/>
              </a:rPr>
              <a:t>Eurôpè</a:t>
            </a:r>
            <a:r>
              <a:rPr lang="fr-FR" sz="1200" b="0" i="0" kern="1200" smtClean="0">
                <a:solidFill>
                  <a:schemeClr val="tx1"/>
                </a:solidFill>
                <a:effectLst/>
                <a:latin typeface="+mn-lt"/>
                <a:ea typeface="+mn-ea"/>
                <a:cs typeface="+mn-cs"/>
              </a:rPr>
              <a:t> désigne la « terre »</a:t>
            </a:r>
            <a:r>
              <a:rPr lang="fr-FR" sz="1200" b="0" i="0" u="none" strike="noStrike" kern="1200" baseline="30000" smtClean="0">
                <a:solidFill>
                  <a:schemeClr val="tx1"/>
                </a:solidFill>
                <a:effectLst/>
                <a:latin typeface="+mn-lt"/>
                <a:ea typeface="+mn-ea"/>
                <a:cs typeface="+mn-cs"/>
                <a:hlinkClick r:id="rId3"/>
              </a:rPr>
              <a:t>2</a:t>
            </a:r>
            <a:r>
              <a:rPr lang="fr-FR" sz="1200" b="0" i="0" kern="120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smtClean="0">
                <a:solidFill>
                  <a:schemeClr val="tx1"/>
                </a:solidFill>
                <a:effectLst/>
                <a:latin typeface="+mn-lt"/>
                <a:ea typeface="+mn-ea"/>
                <a:cs typeface="+mn-cs"/>
              </a:rPr>
              <a:t>Selon une version du mythe, Europe, fille du roi de Tyr, une ville de Phénicie (actuel Liban) fit un rêve</a:t>
            </a:r>
            <a:r>
              <a:rPr lang="fr-FR" sz="1200" b="0" i="0" u="none" strike="noStrike" kern="1200" baseline="30000" smtClean="0">
                <a:solidFill>
                  <a:schemeClr val="tx1"/>
                </a:solidFill>
                <a:effectLst/>
                <a:latin typeface="+mn-lt"/>
                <a:ea typeface="+mn-ea"/>
                <a:cs typeface="+mn-cs"/>
                <a:hlinkClick r:id="rId5"/>
              </a:rPr>
              <a:t>5</a:t>
            </a:r>
            <a:r>
              <a:rPr lang="fr-FR" sz="1200" b="0" i="0" kern="1200" smtClean="0">
                <a:solidFill>
                  <a:schemeClr val="tx1"/>
                </a:solidFill>
                <a:effectLst/>
                <a:latin typeface="+mn-lt"/>
                <a:ea typeface="+mn-ea"/>
                <a:cs typeface="+mn-cs"/>
              </a:rPr>
              <a:t>. Le jour même, </a:t>
            </a:r>
            <a:r>
              <a:rPr lang="fr-FR" sz="1200" b="0" i="0" u="none" strike="noStrike" kern="1200" smtClean="0">
                <a:solidFill>
                  <a:schemeClr val="tx1"/>
                </a:solidFill>
                <a:effectLst/>
                <a:latin typeface="+mn-lt"/>
                <a:ea typeface="+mn-ea"/>
                <a:cs typeface="+mn-cs"/>
                <a:hlinkClick r:id="rId6" tooltip="Zeus"/>
              </a:rPr>
              <a:t>Zeus</a:t>
            </a:r>
            <a:r>
              <a:rPr lang="fr-FR" sz="1200" b="0" i="0" kern="1200" smtClean="0">
                <a:solidFill>
                  <a:schemeClr val="tx1"/>
                </a:solidFill>
                <a:effectLst/>
                <a:latin typeface="+mn-lt"/>
                <a:ea typeface="+mn-ea"/>
                <a:cs typeface="+mn-cs"/>
              </a:rPr>
              <a:t> la rencontra sur une plage de </a:t>
            </a:r>
            <a:r>
              <a:rPr lang="fr-FR" sz="1200" b="0" i="0" u="none" strike="noStrike" kern="1200" smtClean="0">
                <a:solidFill>
                  <a:schemeClr val="tx1"/>
                </a:solidFill>
                <a:effectLst/>
                <a:latin typeface="+mn-lt"/>
                <a:ea typeface="+mn-ea"/>
                <a:cs typeface="+mn-cs"/>
                <a:hlinkClick r:id="rId8" tooltip="Sidon"/>
              </a:rPr>
              <a:t>Sidon</a:t>
            </a:r>
            <a:r>
              <a:rPr lang="fr-FR" sz="1200" b="0" i="0" kern="1200" smtClean="0">
                <a:solidFill>
                  <a:schemeClr val="tx1"/>
                </a:solidFill>
                <a:effectLst/>
                <a:latin typeface="+mn-lt"/>
                <a:ea typeface="+mn-ea"/>
                <a:cs typeface="+mn-cs"/>
              </a:rPr>
              <a:t>, se métamorphosa en </a:t>
            </a:r>
            <a:r>
              <a:rPr lang="fr-FR" sz="1200" b="0" i="0" u="none" strike="noStrike" kern="1200" smtClean="0">
                <a:solidFill>
                  <a:schemeClr val="tx1"/>
                </a:solidFill>
                <a:effectLst/>
                <a:latin typeface="+mn-lt"/>
                <a:ea typeface="+mn-ea"/>
                <a:cs typeface="+mn-cs"/>
                <a:hlinkClick r:id="rId9" tooltip="Taureau crétois"/>
              </a:rPr>
              <a:t>taureau blanc</a:t>
            </a:r>
            <a:r>
              <a:rPr lang="fr-FR" sz="1200" b="0" i="0" kern="1200" smtClean="0">
                <a:solidFill>
                  <a:schemeClr val="tx1"/>
                </a:solidFill>
                <a:effectLst/>
                <a:latin typeface="+mn-lt"/>
                <a:ea typeface="+mn-ea"/>
                <a:cs typeface="+mn-cs"/>
              </a:rPr>
              <a:t>, afin de l'approcher sans l'apeurer et échapper à la jalousie de son épouse </a:t>
            </a:r>
            <a:r>
              <a:rPr lang="fr-FR" sz="1200" b="0" i="0" u="none" strike="noStrike" kern="1200" smtClean="0">
                <a:solidFill>
                  <a:schemeClr val="tx1"/>
                </a:solidFill>
                <a:effectLst/>
                <a:latin typeface="+mn-lt"/>
                <a:ea typeface="+mn-ea"/>
                <a:cs typeface="+mn-cs"/>
                <a:hlinkClick r:id="rId10" tooltip="Héra"/>
              </a:rPr>
              <a:t>Héra</a:t>
            </a:r>
            <a:r>
              <a:rPr lang="fr-FR" sz="1200" b="0" i="0" kern="1200" smtClean="0">
                <a:solidFill>
                  <a:schemeClr val="tx1"/>
                </a:solidFill>
                <a:effectLst/>
                <a:latin typeface="+mn-lt"/>
                <a:ea typeface="+mn-ea"/>
                <a:cs typeface="+mn-cs"/>
              </a:rPr>
              <a:t>. Imprudente, Europe s'approche de lui. Chevauchant l'animal, elle est enlevée sur l'île de </a:t>
            </a:r>
            <a:r>
              <a:rPr lang="fr-FR" sz="1200" b="0" i="0" u="none" strike="noStrike" kern="1200" smtClean="0">
                <a:solidFill>
                  <a:schemeClr val="tx1"/>
                </a:solidFill>
                <a:effectLst/>
                <a:latin typeface="+mn-lt"/>
                <a:ea typeface="+mn-ea"/>
                <a:cs typeface="+mn-cs"/>
                <a:hlinkClick r:id="rId11" tooltip="Crète"/>
              </a:rPr>
              <a:t>Crète</a:t>
            </a:r>
            <a:r>
              <a:rPr lang="fr-FR" sz="1200" b="0" i="0" kern="1200" smtClean="0">
                <a:solidFill>
                  <a:schemeClr val="tx1"/>
                </a:solidFill>
                <a:effectLst/>
                <a:latin typeface="+mn-lt"/>
                <a:ea typeface="+mn-ea"/>
                <a:cs typeface="+mn-cs"/>
              </a:rPr>
              <a:t> à </a:t>
            </a:r>
            <a:r>
              <a:rPr lang="fr-FR" sz="1200" b="0" i="0" u="none" strike="noStrike" kern="1200" smtClean="0">
                <a:solidFill>
                  <a:schemeClr val="tx1"/>
                </a:solidFill>
                <a:effectLst/>
                <a:latin typeface="+mn-lt"/>
                <a:ea typeface="+mn-ea"/>
                <a:cs typeface="+mn-cs"/>
                <a:hlinkClick r:id="rId12" tooltip="Gortyne"/>
              </a:rPr>
              <a:t>Gortyne</a:t>
            </a:r>
            <a:r>
              <a:rPr lang="fr-FR" sz="1200" b="0" i="0" kern="1200" smtClean="0">
                <a:solidFill>
                  <a:schemeClr val="tx1"/>
                </a:solidFill>
                <a:effectLst/>
                <a:latin typeface="+mn-lt"/>
                <a:ea typeface="+mn-ea"/>
                <a:cs typeface="+mn-cs"/>
              </a:rPr>
              <a:t> (ou au nord du </a:t>
            </a:r>
            <a:r>
              <a:rPr lang="fr-FR" sz="1200" b="0" i="0" u="none" strike="noStrike" kern="1200" smtClean="0">
                <a:solidFill>
                  <a:schemeClr val="tx1"/>
                </a:solidFill>
                <a:effectLst/>
                <a:latin typeface="+mn-lt"/>
                <a:ea typeface="+mn-ea"/>
                <a:cs typeface="+mn-cs"/>
                <a:hlinkClick r:id="rId13" tooltip="Bosphore"/>
              </a:rPr>
              <a:t>Bosphore</a:t>
            </a:r>
            <a:r>
              <a:rPr lang="fr-FR" sz="1200" b="0" i="0" kern="1200" smtClean="0">
                <a:solidFill>
                  <a:schemeClr val="tx1"/>
                </a:solidFill>
                <a:effectLst/>
                <a:latin typeface="+mn-lt"/>
                <a:ea typeface="+mn-ea"/>
                <a:cs typeface="+mn-cs"/>
              </a:rPr>
              <a:t> selon certaines versions). À </a:t>
            </a:r>
            <a:r>
              <a:rPr lang="fr-FR" sz="1200" b="0" i="0" u="none" strike="noStrike" kern="1200" smtClean="0">
                <a:solidFill>
                  <a:schemeClr val="tx1"/>
                </a:solidFill>
                <a:effectLst/>
                <a:latin typeface="+mn-lt"/>
                <a:ea typeface="+mn-ea"/>
                <a:cs typeface="+mn-cs"/>
                <a:hlinkClick r:id="rId12" tooltip="Gortyne"/>
              </a:rPr>
              <a:t>Gortyne</a:t>
            </a:r>
            <a:r>
              <a:rPr lang="fr-FR" sz="1200" b="0" i="0" u="none" strike="noStrike" kern="1200" baseline="30000" smtClean="0">
                <a:solidFill>
                  <a:schemeClr val="tx1"/>
                </a:solidFill>
                <a:effectLst/>
                <a:latin typeface="+mn-lt"/>
                <a:ea typeface="+mn-ea"/>
                <a:cs typeface="+mn-cs"/>
                <a:hlinkClick r:id="rId5"/>
              </a:rPr>
              <a:t>6</a:t>
            </a:r>
            <a:r>
              <a:rPr lang="fr-FR" sz="1200" b="0" i="0" kern="1200" smtClean="0">
                <a:solidFill>
                  <a:schemeClr val="tx1"/>
                </a:solidFill>
                <a:effectLst/>
                <a:latin typeface="+mn-lt"/>
                <a:ea typeface="+mn-ea"/>
                <a:cs typeface="+mn-cs"/>
              </a:rPr>
              <a:t>, sous un platane qui depuis lors est toujours vert, Europe s'accouple avec Zeus, sous forme humaine cette fois. De leur union naissent </a:t>
            </a:r>
            <a:r>
              <a:rPr lang="fr-FR" sz="1200" b="0" i="0" u="none" strike="noStrike" kern="1200" smtClean="0">
                <a:solidFill>
                  <a:schemeClr val="tx1"/>
                </a:solidFill>
                <a:effectLst/>
                <a:latin typeface="+mn-lt"/>
                <a:ea typeface="+mn-ea"/>
                <a:cs typeface="+mn-cs"/>
                <a:hlinkClick r:id="rId14" tooltip="Minos"/>
              </a:rPr>
              <a:t>Minos</a:t>
            </a:r>
            <a:r>
              <a:rPr lang="fr-FR" sz="1200" b="0" i="0" kern="1200" smtClean="0">
                <a:solidFill>
                  <a:schemeClr val="tx1"/>
                </a:solidFill>
                <a:effectLst/>
                <a:latin typeface="+mn-lt"/>
                <a:ea typeface="+mn-ea"/>
                <a:cs typeface="+mn-cs"/>
              </a:rPr>
              <a:t>, </a:t>
            </a:r>
            <a:r>
              <a:rPr lang="fr-FR" sz="1200" b="0" i="0" u="none" strike="noStrike" kern="1200" smtClean="0">
                <a:solidFill>
                  <a:schemeClr val="tx1"/>
                </a:solidFill>
                <a:effectLst/>
                <a:latin typeface="+mn-lt"/>
                <a:ea typeface="+mn-ea"/>
                <a:cs typeface="+mn-cs"/>
                <a:hlinkClick r:id="rId15" tooltip="Rhadamanthe"/>
              </a:rPr>
              <a:t>Rhadamanthe</a:t>
            </a:r>
            <a:r>
              <a:rPr lang="fr-FR" sz="1200" b="0" i="0" kern="1200" smtClean="0">
                <a:solidFill>
                  <a:schemeClr val="tx1"/>
                </a:solidFill>
                <a:effectLst/>
                <a:latin typeface="+mn-lt"/>
                <a:ea typeface="+mn-ea"/>
                <a:cs typeface="+mn-cs"/>
              </a:rPr>
              <a:t> et </a:t>
            </a:r>
            <a:r>
              <a:rPr lang="fr-FR" sz="1200" b="0" i="0" u="none" strike="noStrike" kern="1200" smtClean="0">
                <a:solidFill>
                  <a:schemeClr val="tx1"/>
                </a:solidFill>
                <a:effectLst/>
                <a:latin typeface="+mn-lt"/>
                <a:ea typeface="+mn-ea"/>
                <a:cs typeface="+mn-cs"/>
                <a:hlinkClick r:id="rId16" tooltip="Sarpédon"/>
              </a:rPr>
              <a:t>Sarpédon</a:t>
            </a:r>
            <a:r>
              <a:rPr lang="fr-FR" sz="1200" b="0" i="0" u="none" strike="noStrike" kern="1200" baseline="30000" smtClean="0">
                <a:solidFill>
                  <a:schemeClr val="tx1"/>
                </a:solidFill>
                <a:effectLst/>
                <a:latin typeface="+mn-lt"/>
                <a:ea typeface="+mn-ea"/>
                <a:cs typeface="+mn-cs"/>
                <a:hlinkClick r:id="rId5"/>
              </a:rPr>
              <a:t>7</a:t>
            </a:r>
            <a:r>
              <a:rPr lang="fr-FR" sz="1200" b="0" i="0" kern="1200" smtClean="0">
                <a:solidFill>
                  <a:schemeClr val="tx1"/>
                </a:solidFill>
                <a:effectLst/>
                <a:latin typeface="+mn-lt"/>
                <a:ea typeface="+mn-ea"/>
                <a:cs typeface="+mn-cs"/>
              </a:rPr>
              <a:t> qui s'exila en </a:t>
            </a:r>
            <a:r>
              <a:rPr lang="fr-FR" sz="1200" b="0" i="0" u="none" strike="noStrike" kern="1200" smtClean="0">
                <a:solidFill>
                  <a:schemeClr val="tx1"/>
                </a:solidFill>
                <a:effectLst/>
                <a:latin typeface="+mn-lt"/>
                <a:ea typeface="+mn-ea"/>
                <a:cs typeface="+mn-cs"/>
                <a:hlinkClick r:id="rId17" tooltip="Anatolie"/>
              </a:rPr>
              <a:t>Anatolie</a:t>
            </a:r>
            <a:r>
              <a:rPr lang="fr-FR" sz="1200" b="0" i="0" kern="1200" smtClean="0">
                <a:solidFill>
                  <a:schemeClr val="tx1"/>
                </a:solidFill>
                <a:effectLst/>
                <a:latin typeface="+mn-lt"/>
                <a:ea typeface="+mn-ea"/>
                <a:cs typeface="+mn-cs"/>
              </a:rPr>
              <a:t>, à </a:t>
            </a:r>
            <a:r>
              <a:rPr lang="fr-FR" sz="1200" b="0" i="0" u="none" strike="noStrike" kern="1200" smtClean="0">
                <a:solidFill>
                  <a:schemeClr val="tx1"/>
                </a:solidFill>
                <a:effectLst/>
                <a:latin typeface="+mn-lt"/>
                <a:ea typeface="+mn-ea"/>
                <a:cs typeface="+mn-cs"/>
                <a:hlinkClick r:id="rId18" tooltip="Milet"/>
              </a:rPr>
              <a:t>Milet</a:t>
            </a:r>
            <a:r>
              <a:rPr lang="fr-FR" sz="1200" b="0" i="0" kern="1200" smtClean="0">
                <a:solidFill>
                  <a:schemeClr val="tx1"/>
                </a:solidFill>
                <a:effectLst/>
                <a:latin typeface="+mn-lt"/>
                <a:ea typeface="+mn-ea"/>
                <a:cs typeface="+mn-cs"/>
              </a:rPr>
              <a:t>. Plus tard, Europe est donnée par Zeus comme épouse au roi de Crète </a:t>
            </a:r>
            <a:r>
              <a:rPr lang="fr-FR" sz="1200" b="0" i="0" u="none" strike="noStrike" kern="1200" smtClean="0">
                <a:solidFill>
                  <a:schemeClr val="tx1"/>
                </a:solidFill>
                <a:effectLst/>
                <a:latin typeface="+mn-lt"/>
                <a:ea typeface="+mn-ea"/>
                <a:cs typeface="+mn-cs"/>
                <a:hlinkClick r:id="rId19" tooltip="Astérion (Crète)"/>
              </a:rPr>
              <a:t>Astérion</a:t>
            </a:r>
            <a:r>
              <a:rPr lang="fr-FR" sz="1200" b="0" i="0" kern="120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mn-lt"/>
                <a:ea typeface="+mn-ea"/>
                <a:cs typeface="+mn-cs"/>
              </a:rPr>
              <a:t>It is common in ancient Greek mythology and geography to identify lands or rivers with female figures. Thus, </a:t>
            </a:r>
            <a:r>
              <a:rPr lang="en-US" sz="1200" b="0" i="1" kern="1200" smtClean="0">
                <a:solidFill>
                  <a:schemeClr val="tx1"/>
                </a:solidFill>
                <a:effectLst/>
                <a:latin typeface="+mn-lt"/>
                <a:ea typeface="+mn-ea"/>
                <a:cs typeface="+mn-cs"/>
              </a:rPr>
              <a:t>Europa</a:t>
            </a:r>
            <a:r>
              <a:rPr lang="en-US" sz="1200" b="0" i="0" kern="1200" smtClean="0">
                <a:solidFill>
                  <a:schemeClr val="tx1"/>
                </a:solidFill>
                <a:effectLst/>
                <a:latin typeface="+mn-lt"/>
                <a:ea typeface="+mn-ea"/>
                <a:cs typeface="+mn-cs"/>
              </a:rPr>
              <a:t> is first used in a geographic context in the </a:t>
            </a:r>
            <a:r>
              <a:rPr lang="en-US" sz="1200" b="0" i="0" u="none" strike="noStrike" kern="1200" smtClean="0">
                <a:solidFill>
                  <a:schemeClr val="tx1"/>
                </a:solidFill>
                <a:effectLst/>
                <a:latin typeface="+mn-lt"/>
                <a:ea typeface="+mn-ea"/>
                <a:cs typeface="+mn-cs"/>
                <a:hlinkClick r:id="rId20" tooltip="Homeric Hymn"/>
              </a:rPr>
              <a:t>Homeric Hymn</a:t>
            </a:r>
            <a:r>
              <a:rPr lang="en-US" sz="1200" b="0" i="0" kern="1200" smtClean="0">
                <a:solidFill>
                  <a:schemeClr val="tx1"/>
                </a:solidFill>
                <a:effectLst/>
                <a:latin typeface="+mn-lt"/>
                <a:ea typeface="+mn-ea"/>
                <a:cs typeface="+mn-cs"/>
              </a:rPr>
              <a:t> to </a:t>
            </a:r>
            <a:r>
              <a:rPr lang="en-US" sz="1200" b="0" i="0" u="none" strike="noStrike" kern="1200" smtClean="0">
                <a:solidFill>
                  <a:schemeClr val="tx1"/>
                </a:solidFill>
                <a:effectLst/>
                <a:latin typeface="+mn-lt"/>
                <a:ea typeface="+mn-ea"/>
                <a:cs typeface="+mn-cs"/>
                <a:hlinkClick r:id="rId21" tooltip="Delian Apollo"/>
              </a:rPr>
              <a:t>Delian Apollo</a:t>
            </a:r>
            <a:r>
              <a:rPr lang="en-US" sz="1200" b="0" i="0" kern="1200" smtClean="0">
                <a:solidFill>
                  <a:schemeClr val="tx1"/>
                </a:solidFill>
                <a:effectLst/>
                <a:latin typeface="+mn-lt"/>
                <a:ea typeface="+mn-ea"/>
                <a:cs typeface="+mn-cs"/>
              </a:rPr>
              <a:t>, in reference to the western shore of the </a:t>
            </a:r>
            <a:r>
              <a:rPr lang="en-US" sz="1200" b="0" i="0" u="none" strike="noStrike" kern="1200" smtClean="0">
                <a:solidFill>
                  <a:schemeClr val="tx1"/>
                </a:solidFill>
                <a:effectLst/>
                <a:latin typeface="+mn-lt"/>
                <a:ea typeface="+mn-ea"/>
                <a:cs typeface="+mn-cs"/>
                <a:hlinkClick r:id="rId22" tooltip="Aegean Sea"/>
              </a:rPr>
              <a:t>Aegean Sea</a:t>
            </a:r>
            <a:r>
              <a:rPr lang="en-US" sz="1200" b="0" i="0" kern="1200" smtClean="0">
                <a:solidFill>
                  <a:schemeClr val="tx1"/>
                </a:solidFill>
                <a:effectLst/>
                <a:latin typeface="+mn-lt"/>
                <a:ea typeface="+mn-ea"/>
                <a:cs typeface="+mn-cs"/>
              </a:rPr>
              <a:t>.</a:t>
            </a:r>
            <a:r>
              <a:rPr lang="en-US" sz="1200" b="0" i="0" u="none" strike="noStrike" kern="1200" baseline="30000" smtClean="0">
                <a:solidFill>
                  <a:schemeClr val="tx1"/>
                </a:solidFill>
                <a:effectLst/>
                <a:latin typeface="+mn-lt"/>
                <a:ea typeface="+mn-ea"/>
                <a:cs typeface="+mn-cs"/>
                <a:hlinkClick r:id="rId23"/>
              </a:rPr>
              <a:t>[8]</a:t>
            </a:r>
            <a:r>
              <a:rPr lang="en-US" sz="1200" b="0" i="0" kern="1200" smtClean="0">
                <a:solidFill>
                  <a:schemeClr val="tx1"/>
                </a:solidFill>
                <a:effectLst/>
                <a:latin typeface="+mn-lt"/>
                <a:ea typeface="+mn-ea"/>
                <a:cs typeface="+mn-cs"/>
              </a:rPr>
              <a:t> As a name for a part of the known world, it is first used in the 6th century BC by </a:t>
            </a:r>
            <a:r>
              <a:rPr lang="en-US" sz="1200" b="0" i="0" u="none" strike="noStrike" kern="1200" smtClean="0">
                <a:solidFill>
                  <a:schemeClr val="tx1"/>
                </a:solidFill>
                <a:effectLst/>
                <a:latin typeface="+mn-lt"/>
                <a:ea typeface="+mn-ea"/>
                <a:cs typeface="+mn-cs"/>
                <a:hlinkClick r:id="rId24" tooltip="Anaximander"/>
              </a:rPr>
              <a:t>Anaximander</a:t>
            </a:r>
            <a:r>
              <a:rPr lang="en-US" sz="1200" b="0" i="0" kern="1200" smtClean="0">
                <a:solidFill>
                  <a:schemeClr val="tx1"/>
                </a:solidFill>
                <a:effectLst/>
                <a:latin typeface="+mn-lt"/>
                <a:ea typeface="+mn-ea"/>
                <a:cs typeface="+mn-cs"/>
              </a:rPr>
              <a:t> and </a:t>
            </a:r>
            <a:r>
              <a:rPr lang="en-US" sz="1200" b="0" i="0" u="none" strike="noStrike" kern="1200" smtClean="0">
                <a:solidFill>
                  <a:schemeClr val="tx1"/>
                </a:solidFill>
                <a:effectLst/>
                <a:latin typeface="+mn-lt"/>
                <a:ea typeface="+mn-ea"/>
                <a:cs typeface="+mn-cs"/>
                <a:hlinkClick r:id="rId25" tooltip="Hecataeus of Miletus"/>
              </a:rPr>
              <a:t>Hecataeus</a:t>
            </a:r>
            <a:r>
              <a:rPr lang="en-US" sz="1200" b="0" i="0" kern="1200" smtClean="0">
                <a:solidFill>
                  <a:schemeClr val="tx1"/>
                </a:solidFill>
                <a:effectLst/>
                <a:latin typeface="+mn-lt"/>
                <a:ea typeface="+mn-ea"/>
                <a:cs typeface="+mn-cs"/>
              </a:rPr>
              <a:t>.</a:t>
            </a:r>
            <a:r>
              <a:rPr lang="en-US" sz="1200" b="0" i="0" u="none" strike="noStrike" kern="1200" baseline="30000" smtClean="0">
                <a:solidFill>
                  <a:schemeClr val="tx1"/>
                </a:solidFill>
                <a:effectLst/>
                <a:latin typeface="+mn-lt"/>
                <a:ea typeface="+mn-ea"/>
                <a:cs typeface="+mn-cs"/>
                <a:hlinkClick r:id="rId23"/>
              </a:rPr>
              <a:t>[9]</a:t>
            </a:r>
            <a:endParaRPr lang="fr-FR" sz="1200" b="0" i="0" kern="1200" smtClean="0">
              <a:solidFill>
                <a:schemeClr val="tx1"/>
              </a:solidFill>
              <a:effectLst/>
              <a:latin typeface="+mn-lt"/>
              <a:ea typeface="+mn-ea"/>
              <a:cs typeface="+mn-cs"/>
            </a:endParaRPr>
          </a:p>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3</a:t>
            </a:fld>
            <a:endParaRPr lang="en-US"/>
          </a:p>
        </p:txBody>
      </p:sp>
    </p:spTree>
    <p:extLst>
      <p:ext uri="{BB962C8B-B14F-4D97-AF65-F5344CB8AC3E}">
        <p14:creationId xmlns:p14="http://schemas.microsoft.com/office/powerpoint/2010/main" xmlns="" val="786757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FR" smtClean="0"/>
              <a:t>List </a:t>
            </a:r>
            <a:r>
              <a:rPr lang="fr-FR" err="1" smtClean="0"/>
              <a:t>is</a:t>
            </a:r>
            <a:r>
              <a:rPr lang="fr-FR" smtClean="0"/>
              <a:t> </a:t>
            </a:r>
            <a:r>
              <a:rPr lang="fr-FR" err="1" smtClean="0"/>
              <a:t>confidentilal</a:t>
            </a:r>
            <a:endParaRPr lang="fr-FR" smtClean="0"/>
          </a:p>
          <a:p>
            <a:pPr lvl="1"/>
            <a:endParaRPr lang="fr-FR" smtClean="0"/>
          </a:p>
          <a:p>
            <a:pPr lvl="1"/>
            <a:r>
              <a:rPr lang="fr-FR" smtClean="0"/>
              <a:t>Services qualifiants au plan européen</a:t>
            </a:r>
          </a:p>
          <a:p>
            <a:pPr lvl="1"/>
            <a:r>
              <a:rPr lang="fr-FR" smtClean="0"/>
              <a:t>En principe pour la France figuraient les services correspondant aux coordonnateurs interrégionaux </a:t>
            </a:r>
          </a:p>
          <a:p>
            <a:pPr lvl="1"/>
            <a:r>
              <a:rPr lang="fr-FR" smtClean="0"/>
              <a:t>Liste fournie de tous les services universitaires pratiquant l’Endocrinologie, la Diabétologie ou la Nutrition</a:t>
            </a:r>
          </a:p>
          <a:p>
            <a:endParaRPr lang="fr-FR" noProof="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30</a:t>
            </a:fld>
            <a:endParaRPr lang="en-US"/>
          </a:p>
        </p:txBody>
      </p:sp>
    </p:spTree>
    <p:extLst>
      <p:ext uri="{BB962C8B-B14F-4D97-AF65-F5344CB8AC3E}">
        <p14:creationId xmlns:p14="http://schemas.microsoft.com/office/powerpoint/2010/main" xmlns="" val="2839682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FR" smtClean="0"/>
              <a:t>Conditions </a:t>
            </a:r>
            <a:r>
              <a:rPr lang="fr-FR" i="1" smtClean="0"/>
              <a:t> </a:t>
            </a:r>
          </a:p>
          <a:p>
            <a:pPr lvl="2"/>
            <a:r>
              <a:rPr lang="fr-FR" sz="2600" b="1" smtClean="0">
                <a:solidFill>
                  <a:schemeClr val="bg1"/>
                </a:solidFill>
              </a:rPr>
              <a:t>Ne peut concerner que les docteurs en médecine ayant validé le tronc commun de médecine interne d’au moins 2 ans</a:t>
            </a:r>
          </a:p>
          <a:p>
            <a:pPr lvl="2"/>
            <a:r>
              <a:rPr lang="fr-FR" sz="2600" b="1" smtClean="0">
                <a:solidFill>
                  <a:schemeClr val="bg1"/>
                </a:solidFill>
              </a:rPr>
              <a:t>Formation clinique ou en recherche de spécialiste en Endocrinologie, Diabétologie, Nutrition de 4 ans</a:t>
            </a:r>
          </a:p>
          <a:p>
            <a:pPr lvl="2"/>
            <a:r>
              <a:rPr lang="en-US" sz="2600" b="1" smtClean="0">
                <a:solidFill>
                  <a:schemeClr val="bg1"/>
                </a:solidFill>
              </a:rPr>
              <a:t>Concern only medical doctors who have completed the core of internal  medicine for at least 2 years  </a:t>
            </a:r>
          </a:p>
          <a:p>
            <a:pPr lvl="2"/>
            <a:r>
              <a:rPr lang="en-US" sz="2600" b="1" smtClean="0">
                <a:solidFill>
                  <a:schemeClr val="bg1"/>
                </a:solidFill>
              </a:rPr>
              <a:t>Clinical training or research in Endocrinology, Diabetes,  Nutrition for 4 years</a:t>
            </a:r>
            <a:endParaRPr lang="fr-FR" sz="2600" b="1" smtClean="0">
              <a:solidFill>
                <a:schemeClr val="bg1"/>
              </a:solidFill>
            </a:endParaRPr>
          </a:p>
          <a:p>
            <a:r>
              <a:rPr lang="fr-FR" sz="2600" smtClean="0"/>
              <a:t>Programme de formation spécifique à l’Endocrinologie colligé dans le " </a:t>
            </a:r>
            <a:r>
              <a:rPr lang="fr-FR" sz="2600" b="1" smtClean="0"/>
              <a:t>Document de Louvain </a:t>
            </a:r>
            <a:r>
              <a:rPr lang="fr-FR" sz="2600" smtClean="0"/>
              <a:t>"  élaboré en 1991 et adopté en 1993 (</a:t>
            </a:r>
            <a:r>
              <a:rPr lang="fr-FR" sz="2400" smtClean="0">
                <a:solidFill>
                  <a:srgbClr val="0070C0"/>
                </a:solidFill>
              </a:rPr>
              <a:t>Training in </a:t>
            </a:r>
            <a:r>
              <a:rPr lang="fr-FR" sz="2400" err="1" smtClean="0">
                <a:solidFill>
                  <a:srgbClr val="0070C0"/>
                </a:solidFill>
              </a:rPr>
              <a:t>Endocrinology</a:t>
            </a:r>
            <a:r>
              <a:rPr lang="fr-FR" sz="2400" smtClean="0">
                <a:solidFill>
                  <a:srgbClr val="0070C0"/>
                </a:solidFill>
              </a:rPr>
              <a:t> </a:t>
            </a:r>
            <a:r>
              <a:rPr lang="fr-FR" sz="2400" b="1" smtClean="0">
                <a:solidFill>
                  <a:srgbClr val="0070C0"/>
                </a:solidFill>
              </a:rPr>
              <a:t>uems</a:t>
            </a:r>
            <a:r>
              <a:rPr lang="fr-FR" sz="2400" smtClean="0">
                <a:solidFill>
                  <a:srgbClr val="0070C0"/>
                </a:solidFill>
              </a:rPr>
              <a:t>.dk/</a:t>
            </a:r>
            <a:r>
              <a:rPr lang="fr-FR" sz="2400" b="1" smtClean="0">
                <a:solidFill>
                  <a:srgbClr val="0070C0"/>
                </a:solidFill>
              </a:rPr>
              <a:t>files</a:t>
            </a:r>
            <a:r>
              <a:rPr lang="fr-FR" sz="2400" smtClean="0">
                <a:solidFill>
                  <a:srgbClr val="0070C0"/>
                </a:solidFill>
              </a:rPr>
              <a:t>/CHAPTER-6.htm)</a:t>
            </a:r>
            <a:endParaRPr lang="fr-FR" sz="2400">
              <a:solidFill>
                <a:srgbClr val="0070C0"/>
              </a:solidFill>
            </a:endParaRPr>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31</a:t>
            </a:fld>
            <a:endParaRPr lang="en-US"/>
          </a:p>
        </p:txBody>
      </p:sp>
    </p:spTree>
    <p:extLst>
      <p:ext uri="{BB962C8B-B14F-4D97-AF65-F5344CB8AC3E}">
        <p14:creationId xmlns:p14="http://schemas.microsoft.com/office/powerpoint/2010/main" xmlns="" val="2839682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32</a:t>
            </a:fld>
            <a:endParaRPr lang="en-US"/>
          </a:p>
        </p:txBody>
      </p:sp>
    </p:spTree>
    <p:extLst>
      <p:ext uri="{BB962C8B-B14F-4D97-AF65-F5344CB8AC3E}">
        <p14:creationId xmlns:p14="http://schemas.microsoft.com/office/powerpoint/2010/main" xmlns="" val="1880368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35</a:t>
            </a:fld>
            <a:endParaRPr lang="en-US"/>
          </a:p>
        </p:txBody>
      </p:sp>
    </p:spTree>
    <p:extLst>
      <p:ext uri="{BB962C8B-B14F-4D97-AF65-F5344CB8AC3E}">
        <p14:creationId xmlns:p14="http://schemas.microsoft.com/office/powerpoint/2010/main" xmlns="" val="705174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smtClean="0"/>
              <a:t>Conditions de reconnaissance professionnelle au sein de l'Union Européenne des médecins français</a:t>
            </a:r>
          </a:p>
          <a:p>
            <a:r>
              <a:rPr lang="fr-FR" smtClean="0">
                <a:solidFill>
                  <a:schemeClr val="bg1"/>
                </a:solidFill>
              </a:rPr>
              <a:t>Le traité de l'UE autorise la libre circulation des citoyens</a:t>
            </a:r>
            <a:r>
              <a:rPr lang="fr-FR" smtClean="0"/>
              <a:t>. Les directives 89/48 CEE et 92/51 CEE et la directive 2005/36 CE du Parlement Européen et du Conseil du 7 septembre 2005 </a:t>
            </a:r>
            <a:r>
              <a:rPr lang="fr-FR" smtClean="0">
                <a:solidFill>
                  <a:schemeClr val="bg1"/>
                </a:solidFill>
              </a:rPr>
              <a:t>permettent à toute personne qualifiée d'obtenir la reconnaissance de sa qualification et le droit d'exercer dans un état membre. </a:t>
            </a:r>
          </a:p>
          <a:p>
            <a:r>
              <a:rPr lang="fr-FR" smtClean="0"/>
              <a:t>Cependant il est possible que la reconnaissance des diplômes soit spécifiquement recommandée par l'état d'accueil….</a:t>
            </a:r>
          </a:p>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38</a:t>
            </a:fld>
            <a:endParaRPr lang="en-US"/>
          </a:p>
        </p:txBody>
      </p:sp>
    </p:spTree>
    <p:extLst>
      <p:ext uri="{BB962C8B-B14F-4D97-AF65-F5344CB8AC3E}">
        <p14:creationId xmlns:p14="http://schemas.microsoft.com/office/powerpoint/2010/main" xmlns="" val="3318476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smtClean="0"/>
              <a:t>Conditions de reconnaissance en France des titres de formation de médecins spécialistes délivrés par les états membres de l’UE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smtClean="0">
                <a:solidFill>
                  <a:schemeClr val="bg1"/>
                </a:solidFill>
              </a:rPr>
              <a:t>L'arrêté du 13 juillet 2009 modifié par les arrêtés du 10 septembre 2013 prend en compte la reconnaissance de diplômes délivrés dans 25 pays de l'UE </a:t>
            </a:r>
            <a:r>
              <a:rPr lang="fr-FR" sz="1200" smtClean="0"/>
              <a:t>(</a:t>
            </a:r>
            <a:r>
              <a:rPr lang="fr-FR" sz="1200" u="sng" smtClean="0">
                <a:hlinkClick r:id="rId3"/>
              </a:rPr>
              <a:t>www.legifrance.gouv.fr</a:t>
            </a:r>
            <a:r>
              <a:rPr lang="fr-FR" sz="1200" smtClean="0"/>
              <a:t>). </a:t>
            </a:r>
            <a:r>
              <a:rPr lang="fr-FR" sz="1200" smtClean="0">
                <a:solidFill>
                  <a:schemeClr val="bg1"/>
                </a:solidFill>
              </a:rPr>
              <a:t>Parmi ceux-ci ne figure pas la Suisse</a:t>
            </a:r>
            <a:r>
              <a:rPr lang="fr-FR" sz="1200" smtClean="0"/>
              <a:t>.</a:t>
            </a:r>
          </a:p>
          <a:p>
            <a:r>
              <a:rPr lang="fr-FR" sz="4400" smtClean="0"/>
              <a:t>Le site France Diplomatie (</a:t>
            </a:r>
            <a:r>
              <a:rPr lang="fr-FR" sz="4400" u="sng" smtClean="0">
                <a:hlinkClick r:id="rId4"/>
              </a:rPr>
              <a:t>www.diplomatie.gouv.fr</a:t>
            </a:r>
            <a:r>
              <a:rPr lang="fr-FR" sz="4400" smtClean="0"/>
              <a:t>) en 2014 indique cependant que : </a:t>
            </a:r>
          </a:p>
          <a:p>
            <a:pPr lvl="1"/>
            <a:r>
              <a:rPr lang="fr-FR" sz="3600" smtClean="0"/>
              <a:t>«Les détenteurs d'un diplôme médical délivré par les pays suivants : Allemagne, Autriche, Belgique, Danemark, Espagne, Finlande, Grèce, Irlande, Italie, Luxembourg, Pays-Bas, Portugal, Royaume Uni, Suède, Islande, Lichtenstein, Norvège, Suisse, doivent s'inscrire auprès du Conseil de l'Ordre »</a:t>
            </a:r>
          </a:p>
          <a:p>
            <a:r>
              <a:rPr lang="fr-FR" sz="3600" smtClean="0"/>
              <a:t>« Les détenteurs d'un diplôme délivré par l'un des 12 états entrés dans l'UE entre 2004 et 2007 (Chypre, Estonie, Hongrie, Lettonie, Lituanie, Malte, Pologne, République Tchèque, Tchécoslovaquie, Slovénie, Roumanie, Bulgarie) doivent s'adresser au Ministère de la Santé »</a:t>
            </a:r>
            <a:r>
              <a:rPr lang="fr-FR" sz="4400" smtClean="0"/>
              <a:t> Le site France Diplomatie (</a:t>
            </a:r>
            <a:r>
              <a:rPr lang="fr-FR" sz="4400" u="sng" smtClean="0">
                <a:hlinkClick r:id="rId4"/>
              </a:rPr>
              <a:t>www.diplomatie.gouv.fr</a:t>
            </a:r>
            <a:r>
              <a:rPr lang="fr-FR" sz="4400" smtClean="0"/>
              <a:t>) en 2014 indique cependant que : </a:t>
            </a:r>
          </a:p>
          <a:p>
            <a:pPr lvl="1"/>
            <a:r>
              <a:rPr lang="fr-FR" sz="3600" smtClean="0"/>
              <a:t>«Les détenteurs d'un diplôme médical délivré par les pays suivants : Allemagne, Autriche, Belgique, Danemark, Espagne, Finlande, Grèce, Irlande, Italie, Luxembourg, Pays-Bas, Portugal, Royaume Uni, Suède, Islande, Lichtenstein, Norvège, Suisse, doivent s'inscrire auprès du Conseil de l'Ordre »</a:t>
            </a:r>
          </a:p>
          <a:p>
            <a:r>
              <a:rPr lang="fr-FR" sz="3600" smtClean="0"/>
              <a:t>« Les détenteurs d'un diplôme délivré par l'un des 12 états entrés dans l'UE entre 2004 et 2007 (Chypre, Estonie, Hongrie, Lettonie, Lituanie, Malte, Pologne, République Tchèque, Tchécoslovaquie, Slovénie, Roumanie, Bulgarie) doivent s'adresser au Ministère de la Santé »</a:t>
            </a:r>
            <a:r>
              <a:rPr lang="fr-FR" sz="4400" smtClean="0"/>
              <a:t> Le site France Diplomatie (</a:t>
            </a:r>
            <a:r>
              <a:rPr lang="fr-FR" sz="4400" u="sng" smtClean="0">
                <a:hlinkClick r:id="rId4"/>
              </a:rPr>
              <a:t>www.diplomatie.gouv.fr</a:t>
            </a:r>
            <a:r>
              <a:rPr lang="fr-FR" sz="4400" smtClean="0"/>
              <a:t>) en 2014 indique cependant que : </a:t>
            </a:r>
          </a:p>
          <a:p>
            <a:pPr lvl="1"/>
            <a:r>
              <a:rPr lang="fr-FR" sz="3600" smtClean="0"/>
              <a:t>«Les détenteurs d'un diplôme médical délivré par les pays suivants : Allemagne, Autriche, Belgique, Danemark, Espagne, Finlande, Grèce, Irlande, Italie, Luxembourg, Pays-Bas, Portugal, Royaume Uni, Suède, Islande, Lichtenstein, Norvège, Suisse, doivent s'inscrire auprès du Conseil de l'Ordre »</a:t>
            </a:r>
          </a:p>
          <a:p>
            <a:pPr lvl="1"/>
            <a:r>
              <a:rPr lang="fr-FR" sz="3600" smtClean="0"/>
              <a:t>« Les détenteurs d'un diplôme délivré par l'un des 12 états entrés dans l'UE entre 2004 et 2007 (Chypre, Estonie, Hongrie, Lettonie, Lituanie, Malte, Pologne, République Tchèque, Tchécoslovaquie, Slovénie, Roumanie, Bulgarie) doivent s'adresser au Ministère de la Santé »</a:t>
            </a:r>
            <a:endParaRPr lang="fr-FR" sz="1200" smtClean="0"/>
          </a:p>
          <a:p>
            <a:r>
              <a:rPr lang="fr-FR" smtClean="0"/>
              <a:t/>
            </a:r>
            <a:br>
              <a:rPr lang="fr-FR" smtClean="0"/>
            </a:br>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39</a:t>
            </a:fld>
            <a:endParaRPr lang="en-US"/>
          </a:p>
        </p:txBody>
      </p:sp>
    </p:spTree>
    <p:extLst>
      <p:ext uri="{BB962C8B-B14F-4D97-AF65-F5344CB8AC3E}">
        <p14:creationId xmlns:p14="http://schemas.microsoft.com/office/powerpoint/2010/main" xmlns="" val="2270135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smtClean="0"/>
              <a:t>Conditions de reconnaissance en France des titres de formation de médecins spécialistes délivrés par les états membres de l’UE</a:t>
            </a:r>
          </a:p>
          <a:p>
            <a:r>
              <a:rPr lang="fr-FR" smtClean="0"/>
              <a:t>Procédure du “Régime général européen” de la Directive 2005/36/CE modifiée</a:t>
            </a:r>
          </a:p>
          <a:p>
            <a:pPr lvl="1"/>
            <a:r>
              <a:rPr lang="fr-FR" smtClean="0">
                <a:solidFill>
                  <a:schemeClr val="bg1"/>
                </a:solidFill>
              </a:rPr>
              <a:t>Après avis d’une commission composée notamment de professionnels, le ministre chargé de la Santé peut autoriser individuellement à exercer la profession de médecin dans la spécialité concernée les ressortissants d’un état membre de l’UE ou de l’Espace Economique Européen</a:t>
            </a:r>
          </a:p>
          <a:p>
            <a:pPr lvl="1"/>
            <a:r>
              <a:rPr lang="fr-FR" smtClean="0"/>
              <a:t>Voir les conditions et recommandations dans le document du </a:t>
            </a:r>
            <a:r>
              <a:rPr lang="fr-FR" err="1" smtClean="0"/>
              <a:t>CNOM</a:t>
            </a:r>
            <a:r>
              <a:rPr lang="fr-FR" smtClean="0"/>
              <a:t> : Etude des voies de qualification des spécialités médicales édition 2014 </a:t>
            </a:r>
            <a:r>
              <a:rPr lang="fr-FR" smtClean="0">
                <a:solidFill>
                  <a:srgbClr val="0070C0"/>
                </a:solidFill>
              </a:rPr>
              <a:t>(http://www.conseil.national.medecin.fr/article/</a:t>
            </a:r>
            <a:r>
              <a:rPr lang="fr-FR" err="1" smtClean="0">
                <a:solidFill>
                  <a:srgbClr val="0070C0"/>
                </a:solidFill>
              </a:rPr>
              <a:t>etude</a:t>
            </a:r>
            <a:r>
              <a:rPr lang="fr-FR" smtClean="0">
                <a:solidFill>
                  <a:srgbClr val="0070C0"/>
                </a:solidFill>
              </a:rPr>
              <a:t>-comparative-des-voies-de-qualification-des-spécialités)</a:t>
            </a:r>
          </a:p>
          <a:p>
            <a:r>
              <a:rPr lang="fr-FR" smtClean="0"/>
              <a:t/>
            </a:r>
            <a:br>
              <a:rPr lang="fr-FR" smtClean="0"/>
            </a:br>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40</a:t>
            </a:fld>
            <a:endParaRPr lang="en-US"/>
          </a:p>
        </p:txBody>
      </p:sp>
    </p:spTree>
    <p:extLst>
      <p:ext uri="{BB962C8B-B14F-4D97-AF65-F5344CB8AC3E}">
        <p14:creationId xmlns:p14="http://schemas.microsoft.com/office/powerpoint/2010/main" xmlns="" val="1573134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L’Europe n’est pas traditionnellement un recours pour les médecins français</a:t>
            </a:r>
          </a:p>
          <a:p>
            <a:r>
              <a:rPr lang="fr-FR" smtClean="0">
                <a:solidFill>
                  <a:srgbClr val="0070C0"/>
                </a:solidFill>
              </a:rPr>
              <a:t>Médecine coloniale</a:t>
            </a:r>
          </a:p>
          <a:p>
            <a:endParaRPr lang="fr-FR" smtClean="0"/>
          </a:p>
          <a:p>
            <a:endParaRPr lang="fr-FR" smtClean="0"/>
          </a:p>
          <a:p>
            <a:endParaRPr lang="fr-FR" smtClean="0"/>
          </a:p>
          <a:p>
            <a:endParaRPr lang="fr-FR" smtClean="0"/>
          </a:p>
          <a:p>
            <a:endParaRPr lang="fr-FR" smtClean="0"/>
          </a:p>
          <a:p>
            <a:r>
              <a:rPr lang="fr-FR" smtClean="0">
                <a:solidFill>
                  <a:srgbClr val="0070C0"/>
                </a:solidFill>
              </a:rPr>
              <a:t>Coopération médicale et Aide Technique</a:t>
            </a:r>
          </a:p>
          <a:p>
            <a:r>
              <a:rPr lang="fr-FR" smtClean="0">
                <a:solidFill>
                  <a:srgbClr val="0070C0"/>
                </a:solidFill>
              </a:rPr>
              <a:t>Médecine humanitaire</a:t>
            </a:r>
          </a:p>
          <a:p>
            <a:endParaRPr lang="fr-FR" smtClean="0">
              <a:solidFill>
                <a:srgbClr val="0070C0"/>
              </a:solidFill>
            </a:endParaRPr>
          </a:p>
          <a:p>
            <a:r>
              <a:rPr lang="fr-FR" smtClean="0">
                <a:solidFill>
                  <a:srgbClr val="0070C0"/>
                </a:solidFill>
              </a:rPr>
              <a:t>Stages à l’étranger</a:t>
            </a:r>
          </a:p>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41</a:t>
            </a:fld>
            <a:endParaRPr lang="en-US"/>
          </a:p>
        </p:txBody>
      </p:sp>
    </p:spTree>
    <p:extLst>
      <p:ext uri="{BB962C8B-B14F-4D97-AF65-F5344CB8AC3E}">
        <p14:creationId xmlns:p14="http://schemas.microsoft.com/office/powerpoint/2010/main" xmlns="" val="3008509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L’Europe n’est pas traditionnellement un recours pour les médecins français</a:t>
            </a:r>
          </a:p>
          <a:p>
            <a:r>
              <a:rPr lang="fr-FR" smtClean="0">
                <a:solidFill>
                  <a:srgbClr val="0070C0"/>
                </a:solidFill>
              </a:rPr>
              <a:t>Médecine coloniale</a:t>
            </a:r>
          </a:p>
          <a:p>
            <a:endParaRPr lang="fr-FR" smtClean="0"/>
          </a:p>
          <a:p>
            <a:endParaRPr lang="fr-FR" smtClean="0"/>
          </a:p>
          <a:p>
            <a:endParaRPr lang="fr-FR" smtClean="0"/>
          </a:p>
          <a:p>
            <a:endParaRPr lang="fr-FR" smtClean="0"/>
          </a:p>
          <a:p>
            <a:endParaRPr lang="fr-FR" smtClean="0"/>
          </a:p>
          <a:p>
            <a:r>
              <a:rPr lang="fr-FR" smtClean="0">
                <a:solidFill>
                  <a:srgbClr val="0070C0"/>
                </a:solidFill>
              </a:rPr>
              <a:t>Coopération médicale et Aide Technique</a:t>
            </a:r>
          </a:p>
          <a:p>
            <a:r>
              <a:rPr lang="fr-FR" smtClean="0">
                <a:solidFill>
                  <a:srgbClr val="0070C0"/>
                </a:solidFill>
              </a:rPr>
              <a:t>Médecine humanitaire</a:t>
            </a:r>
          </a:p>
          <a:p>
            <a:endParaRPr lang="fr-FR" smtClean="0">
              <a:solidFill>
                <a:srgbClr val="0070C0"/>
              </a:solidFill>
            </a:endParaRPr>
          </a:p>
          <a:p>
            <a:r>
              <a:rPr lang="fr-FR" smtClean="0">
                <a:solidFill>
                  <a:srgbClr val="0070C0"/>
                </a:solidFill>
              </a:rPr>
              <a:t>Stages à l’étranger</a:t>
            </a:r>
          </a:p>
          <a:p>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42</a:t>
            </a:fld>
            <a:endParaRPr lang="en-US"/>
          </a:p>
        </p:txBody>
      </p:sp>
    </p:spTree>
    <p:extLst>
      <p:ext uri="{BB962C8B-B14F-4D97-AF65-F5344CB8AC3E}">
        <p14:creationId xmlns:p14="http://schemas.microsoft.com/office/powerpoint/2010/main" xmlns="" val="3008509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noProof="0" smtClean="0"/>
              <a:t>Crédits de déplacements</a:t>
            </a:r>
            <a:r>
              <a:rPr lang="fr-FR" baseline="0" noProof="0" smtClean="0"/>
              <a:t> à Endocrine Society et ADA réduits. </a:t>
            </a:r>
            <a:r>
              <a:rPr lang="fr-FR" baseline="0" noProof="0" err="1" smtClean="0"/>
              <a:t>Acccessibilité</a:t>
            </a:r>
            <a:r>
              <a:rPr lang="fr-FR" baseline="0" noProof="0" smtClean="0"/>
              <a:t> plus grande aux congrès européens. Très grande qualité</a:t>
            </a:r>
            <a:endParaRPr lang="fr-FR" noProof="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44</a:t>
            </a:fld>
            <a:endParaRPr lang="en-US"/>
          </a:p>
        </p:txBody>
      </p:sp>
    </p:spTree>
    <p:extLst>
      <p:ext uri="{BB962C8B-B14F-4D97-AF65-F5344CB8AC3E}">
        <p14:creationId xmlns:p14="http://schemas.microsoft.com/office/powerpoint/2010/main" xmlns="" val="774567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Europe comes</a:t>
            </a:r>
            <a:r>
              <a:rPr lang="en-US" sz="1200" b="0" i="0" kern="1200" baseline="0" dirty="0" smtClean="0">
                <a:solidFill>
                  <a:schemeClr val="tx1"/>
                </a:solidFill>
                <a:effectLst/>
                <a:latin typeface="+mn-lt"/>
                <a:ea typeface="+mn-ea"/>
                <a:cs typeface="+mn-cs"/>
              </a:rPr>
              <a:t> from the conjunction of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In the Aegean Sea covered of a multitude of islands, it  probably designated the large territory on the western shore.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Moreover i</a:t>
            </a:r>
            <a:r>
              <a:rPr lang="en-US" sz="1200" b="0" i="0" kern="1200" dirty="0" smtClean="0">
                <a:solidFill>
                  <a:schemeClr val="tx1"/>
                </a:solidFill>
                <a:effectLst/>
                <a:latin typeface="+mn-lt"/>
                <a:ea typeface="+mn-ea"/>
                <a:cs typeface="+mn-cs"/>
              </a:rPr>
              <a:t>n ancient Greek mythology and geography, lands or rivers were</a:t>
            </a:r>
            <a:r>
              <a:rPr lang="en-US" sz="1200" b="0" i="0" kern="1200" baseline="0" dirty="0" smtClean="0">
                <a:solidFill>
                  <a:schemeClr val="tx1"/>
                </a:solidFill>
                <a:effectLst/>
                <a:latin typeface="+mn-lt"/>
                <a:ea typeface="+mn-ea"/>
                <a:cs typeface="+mn-cs"/>
              </a:rPr>
              <a:t> identified by</a:t>
            </a:r>
            <a:r>
              <a:rPr lang="en-US" sz="1200" b="0" i="0" kern="1200" dirty="0" smtClean="0">
                <a:solidFill>
                  <a:schemeClr val="tx1"/>
                </a:solidFill>
                <a:effectLst/>
                <a:latin typeface="+mn-lt"/>
                <a:ea typeface="+mn-ea"/>
                <a:cs typeface="+mn-cs"/>
              </a:rPr>
              <a:t> female figures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Princess Europa = daughter of </a:t>
            </a:r>
            <a:r>
              <a:rPr lang="en-US" sz="1200" b="0" i="0" kern="1200" dirty="0" err="1" smtClean="0">
                <a:solidFill>
                  <a:schemeClr val="tx1"/>
                </a:solidFill>
                <a:effectLst/>
                <a:latin typeface="+mn-lt"/>
                <a:ea typeface="+mn-ea"/>
                <a:cs typeface="+mn-cs"/>
              </a:rPr>
              <a:t>Agenor</a:t>
            </a:r>
            <a:r>
              <a:rPr lang="en-US" sz="1200" b="0" i="0" kern="1200" dirty="0" smtClean="0">
                <a:solidFill>
                  <a:schemeClr val="tx1"/>
                </a:solidFill>
                <a:effectLst/>
                <a:latin typeface="+mn-lt"/>
                <a:ea typeface="+mn-ea"/>
                <a:cs typeface="+mn-cs"/>
              </a:rPr>
              <a:t>, king of Tyr in </a:t>
            </a:r>
            <a:r>
              <a:rPr lang="en-US" sz="1200" b="0" i="0" kern="1200" dirty="0" err="1" smtClean="0">
                <a:solidFill>
                  <a:schemeClr val="tx1"/>
                </a:solidFill>
                <a:effectLst/>
                <a:latin typeface="+mn-lt"/>
                <a:ea typeface="+mn-ea"/>
                <a:cs typeface="+mn-cs"/>
              </a:rPr>
              <a:t>Phenicia</a:t>
            </a:r>
            <a:r>
              <a:rPr lang="en-US" sz="1200" b="0" i="0" kern="1200" dirty="0" smtClean="0">
                <a:solidFill>
                  <a:schemeClr val="tx1"/>
                </a:solidFill>
                <a:effectLst/>
                <a:latin typeface="+mn-lt"/>
                <a:ea typeface="+mn-ea"/>
                <a:cs typeface="+mn-cs"/>
              </a:rPr>
              <a:t>, was </a:t>
            </a:r>
            <a:r>
              <a:rPr lang="en-US" sz="1200" b="0" i="0" kern="1200" dirty="0" err="1" smtClean="0">
                <a:solidFill>
                  <a:schemeClr val="tx1"/>
                </a:solidFill>
                <a:effectLst/>
                <a:latin typeface="+mn-lt"/>
                <a:ea typeface="+mn-ea"/>
                <a:cs typeface="+mn-cs"/>
              </a:rPr>
              <a:t>seducted</a:t>
            </a:r>
            <a:r>
              <a:rPr lang="en-US" sz="1200" b="0" i="0" kern="1200" dirty="0" smtClean="0">
                <a:solidFill>
                  <a:schemeClr val="tx1"/>
                </a:solidFill>
                <a:effectLst/>
                <a:latin typeface="+mn-lt"/>
                <a:ea typeface="+mn-ea"/>
                <a:cs typeface="+mn-cs"/>
              </a:rPr>
              <a:t> and abducted by Zeus transformed</a:t>
            </a:r>
            <a:r>
              <a:rPr lang="en-US" sz="1200" b="0" i="0" kern="1200" baseline="0" dirty="0" smtClean="0">
                <a:solidFill>
                  <a:schemeClr val="tx1"/>
                </a:solidFill>
                <a:effectLst/>
                <a:latin typeface="+mn-lt"/>
                <a:ea typeface="+mn-ea"/>
                <a:cs typeface="+mn-cs"/>
              </a:rPr>
              <a:t> as a splendid white bull, transferred in </a:t>
            </a:r>
            <a:r>
              <a:rPr lang="en-US" sz="1200" b="0" i="0" kern="1200" baseline="0" dirty="0" err="1" smtClean="0">
                <a:solidFill>
                  <a:schemeClr val="tx1"/>
                </a:solidFill>
                <a:effectLst/>
                <a:latin typeface="+mn-lt"/>
                <a:ea typeface="+mn-ea"/>
                <a:cs typeface="+mn-cs"/>
              </a:rPr>
              <a:t>Creta</a:t>
            </a:r>
            <a:r>
              <a:rPr lang="en-US" sz="1200" b="0" i="0" kern="1200" baseline="0" dirty="0" smtClean="0">
                <a:solidFill>
                  <a:schemeClr val="tx1"/>
                </a:solidFill>
                <a:effectLst/>
                <a:latin typeface="+mn-lt"/>
                <a:ea typeface="+mn-ea"/>
                <a:cs typeface="+mn-cs"/>
              </a:rPr>
              <a:t>, and became the mother of Minos.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Designates the large territory on the western shore of the Aegean Sea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dont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l’épouse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Pasiphaé</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lassée</a:t>
            </a:r>
            <a:r>
              <a:rPr lang="en-US" sz="1200" b="0" i="0" kern="1200" baseline="0" dirty="0" smtClean="0">
                <a:solidFill>
                  <a:schemeClr val="tx1"/>
                </a:solidFill>
                <a:effectLst/>
                <a:latin typeface="+mn-lt"/>
                <a:ea typeface="+mn-ea"/>
                <a:cs typeface="+mn-cs"/>
              </a:rPr>
              <a:t> des </a:t>
            </a:r>
            <a:r>
              <a:rPr lang="en-US" sz="1200" b="0" i="0" kern="1200" baseline="0" dirty="0" err="1" smtClean="0">
                <a:solidFill>
                  <a:schemeClr val="tx1"/>
                </a:solidFill>
                <a:effectLst/>
                <a:latin typeface="+mn-lt"/>
                <a:ea typeface="+mn-ea"/>
                <a:cs typeface="+mn-cs"/>
              </a:rPr>
              <a:t>incartades</a:t>
            </a:r>
            <a:r>
              <a:rPr lang="en-US" sz="1200" b="0" i="0" kern="1200" baseline="0" dirty="0" smtClean="0">
                <a:solidFill>
                  <a:schemeClr val="tx1"/>
                </a:solidFill>
                <a:effectLst/>
                <a:latin typeface="+mn-lt"/>
                <a:ea typeface="+mn-ea"/>
                <a:cs typeface="+mn-cs"/>
              </a:rPr>
              <a:t> de son </a:t>
            </a:r>
            <a:r>
              <a:rPr lang="en-US" sz="1200" b="0" i="0" kern="1200" baseline="0" dirty="0" err="1" smtClean="0">
                <a:solidFill>
                  <a:schemeClr val="tx1"/>
                </a:solidFill>
                <a:effectLst/>
                <a:latin typeface="+mn-lt"/>
                <a:ea typeface="+mn-ea"/>
                <a:cs typeface="+mn-cs"/>
              </a:rPr>
              <a:t>époux</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s’unit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à</a:t>
            </a:r>
            <a:r>
              <a:rPr lang="en-US" sz="1200" b="0" i="0" kern="1200" baseline="0" dirty="0" smtClean="0">
                <a:solidFill>
                  <a:schemeClr val="tx1"/>
                </a:solidFill>
                <a:effectLst/>
                <a:latin typeface="+mn-lt"/>
                <a:ea typeface="+mn-ea"/>
                <a:cs typeface="+mn-cs"/>
              </a:rPr>
              <a:t> un </a:t>
            </a:r>
            <a:r>
              <a:rPr lang="en-US" sz="1200" b="0" i="0" kern="1200" baseline="0" dirty="0" err="1" smtClean="0">
                <a:solidFill>
                  <a:schemeClr val="tx1"/>
                </a:solidFill>
                <a:effectLst/>
                <a:latin typeface="+mn-lt"/>
                <a:ea typeface="+mn-ea"/>
                <a:cs typeface="+mn-cs"/>
              </a:rPr>
              <a:t>taureau</a:t>
            </a:r>
            <a:r>
              <a:rPr lang="en-US" sz="1200" b="0" i="0" kern="1200" baseline="0" dirty="0" smtClean="0">
                <a:solidFill>
                  <a:schemeClr val="tx1"/>
                </a:solidFill>
                <a:effectLst/>
                <a:latin typeface="+mn-lt"/>
                <a:ea typeface="+mn-ea"/>
                <a:cs typeface="+mn-cs"/>
              </a:rPr>
              <a:t> pour donner naissance au </a:t>
            </a:r>
            <a:r>
              <a:rPr lang="en-US" sz="1200" b="0" i="0" kern="1200" baseline="0" dirty="0" err="1" smtClean="0">
                <a:solidFill>
                  <a:schemeClr val="tx1"/>
                </a:solidFill>
                <a:effectLst/>
                <a:latin typeface="+mn-lt"/>
                <a:ea typeface="+mn-ea"/>
                <a:cs typeface="+mn-cs"/>
              </a:rPr>
              <a:t>Minotaure</a:t>
            </a:r>
            <a:r>
              <a:rPr lang="en-US" sz="1200" b="0" i="0" kern="1200" baseline="0" dirty="0" smtClean="0">
                <a:solidFill>
                  <a:schemeClr val="tx1"/>
                </a:solidFill>
                <a:effectLst/>
                <a:latin typeface="+mn-lt"/>
                <a:ea typeface="+mn-ea"/>
                <a:cs typeface="+mn-cs"/>
              </a:rPr>
              <a:t>)</a:t>
            </a:r>
            <a:endParaRPr lang="fr-FR"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Selon une étymologie purement grecque, « </a:t>
            </a:r>
            <a:r>
              <a:rPr lang="fr-FR" sz="1200" b="0" i="0" kern="1200" dirty="0" err="1" smtClean="0">
                <a:solidFill>
                  <a:schemeClr val="tx1"/>
                </a:solidFill>
                <a:effectLst/>
                <a:latin typeface="+mn-lt"/>
                <a:ea typeface="+mn-ea"/>
                <a:cs typeface="+mn-cs"/>
              </a:rPr>
              <a:t>Europè</a:t>
            </a:r>
            <a:r>
              <a:rPr lang="fr-FR" sz="1200" b="0" i="0" kern="1200" dirty="0" smtClean="0">
                <a:solidFill>
                  <a:schemeClr val="tx1"/>
                </a:solidFill>
                <a:effectLst/>
                <a:latin typeface="+mn-lt"/>
                <a:ea typeface="+mn-ea"/>
                <a:cs typeface="+mn-cs"/>
              </a:rPr>
              <a:t> » (</a:t>
            </a:r>
            <a:r>
              <a:rPr lang="fr-FR" sz="1200" b="1" i="0" kern="1200" dirty="0" err="1" smtClean="0">
                <a:solidFill>
                  <a:schemeClr val="tx1"/>
                </a:solidFill>
                <a:effectLst/>
                <a:latin typeface="+mn-lt"/>
                <a:ea typeface="+mn-ea"/>
                <a:cs typeface="+mn-cs"/>
              </a:rPr>
              <a:t>εὐρώ</a:t>
            </a:r>
            <a:r>
              <a:rPr lang="fr-FR" sz="1200" b="1" i="0" kern="1200" dirty="0" smtClean="0">
                <a:solidFill>
                  <a:schemeClr val="tx1"/>
                </a:solidFill>
                <a:effectLst/>
                <a:latin typeface="+mn-lt"/>
                <a:ea typeface="+mn-ea"/>
                <a:cs typeface="+mn-cs"/>
              </a:rPr>
              <a:t>π</a:t>
            </a:r>
            <a:r>
              <a:rPr lang="fr-FR" sz="1200" b="1" i="0" kern="1200" dirty="0" err="1" smtClean="0">
                <a:solidFill>
                  <a:schemeClr val="tx1"/>
                </a:solidFill>
                <a:effectLst/>
                <a:latin typeface="+mn-lt"/>
                <a:ea typeface="+mn-ea"/>
                <a:cs typeface="+mn-cs"/>
              </a:rPr>
              <a:t>η</a:t>
            </a:r>
            <a:r>
              <a:rPr lang="fr-FR" sz="1200" b="0" i="0" kern="1200" dirty="0" smtClean="0">
                <a:solidFill>
                  <a:schemeClr val="tx1"/>
                </a:solidFill>
                <a:effectLst/>
                <a:latin typeface="+mn-lt"/>
                <a:ea typeface="+mn-ea"/>
                <a:cs typeface="+mn-cs"/>
              </a:rPr>
              <a:t>) provient de deux mots grecs : </a:t>
            </a:r>
            <a:r>
              <a:rPr lang="fr-FR" sz="1200" b="0" i="1" kern="1200" dirty="0" err="1" smtClean="0">
                <a:solidFill>
                  <a:schemeClr val="tx1"/>
                </a:solidFill>
                <a:effectLst/>
                <a:latin typeface="+mn-lt"/>
                <a:ea typeface="+mn-ea"/>
                <a:cs typeface="+mn-cs"/>
              </a:rPr>
              <a:t>eurýs</a:t>
            </a:r>
            <a:r>
              <a:rPr lang="fr-FR" sz="1200" b="0" i="0" kern="1200" dirty="0" smtClean="0">
                <a:solidFill>
                  <a:schemeClr val="tx1"/>
                </a:solidFill>
                <a:effectLst/>
                <a:latin typeface="+mn-lt"/>
                <a:ea typeface="+mn-ea"/>
                <a:cs typeface="+mn-cs"/>
              </a:rPr>
              <a:t> et </a:t>
            </a:r>
            <a:r>
              <a:rPr lang="fr-FR" sz="1200" b="0" i="1" kern="1200" dirty="0" err="1" smtClean="0">
                <a:solidFill>
                  <a:schemeClr val="tx1"/>
                </a:solidFill>
                <a:effectLst/>
                <a:latin typeface="+mn-lt"/>
                <a:ea typeface="+mn-ea"/>
                <a:cs typeface="+mn-cs"/>
              </a:rPr>
              <a:t>ṓps</a:t>
            </a:r>
            <a:r>
              <a:rPr lang="fr-FR" sz="1200" b="0" i="0" kern="1200" dirty="0" smtClean="0">
                <a:solidFill>
                  <a:schemeClr val="tx1"/>
                </a:solidFill>
                <a:effectLst/>
                <a:latin typeface="+mn-lt"/>
                <a:ea typeface="+mn-ea"/>
                <a:cs typeface="+mn-cs"/>
              </a:rPr>
              <a:t>. Le premier, </a:t>
            </a:r>
            <a:r>
              <a:rPr lang="fr-FR" sz="1200" b="0" i="0" kern="1200" dirty="0" err="1" smtClean="0">
                <a:solidFill>
                  <a:schemeClr val="tx1"/>
                </a:solidFill>
                <a:effectLst/>
                <a:latin typeface="+mn-lt"/>
                <a:ea typeface="+mn-ea"/>
                <a:cs typeface="+mn-cs"/>
              </a:rPr>
              <a:t>εὐρύς</a:t>
            </a:r>
            <a:r>
              <a:rPr lang="fr-FR" sz="1200" b="0" i="0" kern="1200" dirty="0" smtClean="0">
                <a:solidFill>
                  <a:schemeClr val="tx1"/>
                </a:solidFill>
                <a:effectLst/>
                <a:latin typeface="+mn-lt"/>
                <a:ea typeface="+mn-ea"/>
                <a:cs typeface="+mn-cs"/>
              </a:rPr>
              <a:t>, signifie soit large, qui s'étend en largeur, soit vaste, qui s'étend au loin</a:t>
            </a:r>
            <a:r>
              <a:rPr lang="fr-FR" sz="1200" b="0" i="0" u="none" strike="noStrike" kern="1200" baseline="30000" dirty="0" smtClean="0">
                <a:solidFill>
                  <a:schemeClr val="tx1"/>
                </a:solidFill>
                <a:effectLst/>
                <a:latin typeface="+mn-lt"/>
                <a:ea typeface="+mn-ea"/>
                <a:cs typeface="+mn-cs"/>
                <a:hlinkClick r:id="rId3"/>
              </a:rPr>
              <a:t>3</a:t>
            </a:r>
            <a:r>
              <a:rPr lang="fr-FR" sz="1200" b="0" i="0" kern="1200" dirty="0" smtClean="0">
                <a:solidFill>
                  <a:schemeClr val="tx1"/>
                </a:solidFill>
                <a:effectLst/>
                <a:latin typeface="+mn-lt"/>
                <a:ea typeface="+mn-ea"/>
                <a:cs typeface="+mn-cs"/>
              </a:rPr>
              <a:t> ; le second, en </a:t>
            </a:r>
            <a:r>
              <a:rPr lang="fr-FR" sz="1200" b="0" i="0" u="none" strike="noStrike" kern="1200" dirty="0" smtClean="0">
                <a:solidFill>
                  <a:schemeClr val="tx1"/>
                </a:solidFill>
                <a:effectLst/>
                <a:latin typeface="+mn-lt"/>
                <a:ea typeface="+mn-ea"/>
                <a:cs typeface="+mn-cs"/>
                <a:hlinkClick r:id="rId4" tooltip="Grec ancien"/>
              </a:rPr>
              <a:t>grec ancien</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ὤψ</a:t>
            </a:r>
            <a:r>
              <a:rPr lang="fr-FR" sz="1200" b="0" i="0" kern="1200" dirty="0" smtClean="0">
                <a:solidFill>
                  <a:schemeClr val="tx1"/>
                </a:solidFill>
                <a:effectLst/>
                <a:latin typeface="+mn-lt"/>
                <a:ea typeface="+mn-ea"/>
                <a:cs typeface="+mn-cs"/>
              </a:rPr>
              <a:t>, signifie soit regarder en face, regard, soit œil</a:t>
            </a:r>
            <a:r>
              <a:rPr lang="fr-FR" sz="1200" b="0" i="0" u="none" strike="noStrike" kern="1200" baseline="30000" dirty="0" smtClean="0">
                <a:solidFill>
                  <a:schemeClr val="tx1"/>
                </a:solidFill>
                <a:effectLst/>
                <a:latin typeface="+mn-lt"/>
                <a:ea typeface="+mn-ea"/>
                <a:cs typeface="+mn-cs"/>
                <a:hlinkClick r:id="rId3"/>
              </a:rPr>
              <a:t>4</a:t>
            </a:r>
            <a:r>
              <a:rPr lang="fr-FR" sz="1200" b="0" i="0" kern="1200" dirty="0" smtClean="0">
                <a:solidFill>
                  <a:schemeClr val="tx1"/>
                </a:solidFill>
                <a:effectLst/>
                <a:latin typeface="+mn-lt"/>
                <a:ea typeface="+mn-ea"/>
                <a:cs typeface="+mn-cs"/>
              </a:rPr>
              <a:t>. Le terme signifie « [celle qui a] de grands yeux » et devient un prénom féminin, donné à plusieurs personnages mythologiques grecs, et notamment à la fameuse </a:t>
            </a:r>
            <a:r>
              <a:rPr lang="fr-FR" sz="1200" b="0" i="0" u="none" strike="noStrike" kern="1200" dirty="0" smtClean="0">
                <a:solidFill>
                  <a:schemeClr val="tx1"/>
                </a:solidFill>
                <a:effectLst/>
                <a:latin typeface="+mn-lt"/>
                <a:ea typeface="+mn-ea"/>
                <a:cs typeface="+mn-cs"/>
                <a:hlinkClick r:id="rId5" tooltip="Europe fille d'Agénor"/>
              </a:rPr>
              <a:t>princesse Europe</a:t>
            </a:r>
            <a:r>
              <a:rPr lang="fr-FR" sz="1200" b="0" i="0" kern="1200" dirty="0" smtClean="0">
                <a:solidFill>
                  <a:schemeClr val="tx1"/>
                </a:solidFill>
                <a:effectLst/>
                <a:latin typeface="+mn-lt"/>
                <a:ea typeface="+mn-ea"/>
                <a:cs typeface="+mn-cs"/>
              </a:rPr>
              <a:t> enlevée par </a:t>
            </a:r>
            <a:r>
              <a:rPr lang="fr-FR" sz="1200" b="0" i="0" u="none" strike="noStrike" kern="1200" dirty="0" smtClean="0">
                <a:solidFill>
                  <a:schemeClr val="tx1"/>
                </a:solidFill>
                <a:effectLst/>
                <a:latin typeface="+mn-lt"/>
                <a:ea typeface="+mn-ea"/>
                <a:cs typeface="+mn-cs"/>
                <a:hlinkClick r:id="rId6" tooltip="Zeus"/>
              </a:rPr>
              <a:t>Zeus</a:t>
            </a:r>
            <a:r>
              <a:rPr lang="fr-FR" sz="1200" b="0" i="0" kern="1200" dirty="0" smtClean="0">
                <a:solidFill>
                  <a:schemeClr val="tx1"/>
                </a:solidFill>
                <a:effectLst/>
                <a:latin typeface="+mn-lt"/>
                <a:ea typeface="+mn-ea"/>
                <a:cs typeface="+mn-cs"/>
              </a:rPr>
              <a:t> déguisé en taureau. Selon </a:t>
            </a:r>
            <a:r>
              <a:rPr lang="fr-FR" sz="1200" b="0" i="0" u="none" strike="noStrike" kern="1200" dirty="0" smtClean="0">
                <a:solidFill>
                  <a:schemeClr val="tx1"/>
                </a:solidFill>
                <a:effectLst/>
                <a:latin typeface="+mn-lt"/>
                <a:ea typeface="+mn-ea"/>
                <a:cs typeface="+mn-cs"/>
                <a:hlinkClick r:id="rId7" tooltip="Jean Haudry"/>
              </a:rPr>
              <a:t>Jean Haudry</a:t>
            </a:r>
            <a:r>
              <a:rPr lang="fr-FR" sz="1200" b="0" i="0" kern="1200" dirty="0" smtClean="0">
                <a:solidFill>
                  <a:schemeClr val="tx1"/>
                </a:solidFill>
                <a:effectLst/>
                <a:latin typeface="+mn-lt"/>
                <a:ea typeface="+mn-ea"/>
                <a:cs typeface="+mn-cs"/>
              </a:rPr>
              <a:t>, ce doublet du nom féminin </a:t>
            </a:r>
            <a:r>
              <a:rPr lang="fr-FR" sz="1200" b="0" i="1" kern="1200" dirty="0" err="1" smtClean="0">
                <a:solidFill>
                  <a:schemeClr val="tx1"/>
                </a:solidFill>
                <a:effectLst/>
                <a:latin typeface="+mn-lt"/>
                <a:ea typeface="+mn-ea"/>
                <a:cs typeface="+mn-cs"/>
              </a:rPr>
              <a:t>Eurôpè</a:t>
            </a:r>
            <a:r>
              <a:rPr lang="fr-FR" sz="1200" b="0" i="0" kern="1200" dirty="0" smtClean="0">
                <a:solidFill>
                  <a:schemeClr val="tx1"/>
                </a:solidFill>
                <a:effectLst/>
                <a:latin typeface="+mn-lt"/>
                <a:ea typeface="+mn-ea"/>
                <a:cs typeface="+mn-cs"/>
              </a:rPr>
              <a:t> désigne la « terre »</a:t>
            </a:r>
            <a:r>
              <a:rPr lang="fr-FR" sz="1200" b="0" i="0" u="none" strike="noStrike" kern="1200" baseline="30000" dirty="0" smtClean="0">
                <a:solidFill>
                  <a:schemeClr val="tx1"/>
                </a:solidFill>
                <a:effectLst/>
                <a:latin typeface="+mn-lt"/>
                <a:ea typeface="+mn-ea"/>
                <a:cs typeface="+mn-cs"/>
                <a:hlinkClick r:id="rId3"/>
              </a:rPr>
              <a:t>2</a:t>
            </a:r>
            <a:r>
              <a:rPr lang="fr-FR"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Selon une version du mythe, Europe, fille du roi de Tyr, une ville de Phénicie (actuel Liban) fit un rêve</a:t>
            </a:r>
            <a:r>
              <a:rPr lang="fr-FR" sz="1200" b="0" i="0" u="none" strike="noStrike" kern="1200" baseline="30000" dirty="0" smtClean="0">
                <a:solidFill>
                  <a:schemeClr val="tx1"/>
                </a:solidFill>
                <a:effectLst/>
                <a:latin typeface="+mn-lt"/>
                <a:ea typeface="+mn-ea"/>
                <a:cs typeface="+mn-cs"/>
                <a:hlinkClick r:id="rId5"/>
              </a:rPr>
              <a:t>5</a:t>
            </a:r>
            <a:r>
              <a:rPr lang="fr-FR" sz="1200" b="0" i="0" kern="1200" dirty="0" smtClean="0">
                <a:solidFill>
                  <a:schemeClr val="tx1"/>
                </a:solidFill>
                <a:effectLst/>
                <a:latin typeface="+mn-lt"/>
                <a:ea typeface="+mn-ea"/>
                <a:cs typeface="+mn-cs"/>
              </a:rPr>
              <a:t>. Le jour même, </a:t>
            </a:r>
            <a:r>
              <a:rPr lang="fr-FR" sz="1200" b="0" i="0" u="none" strike="noStrike" kern="1200" dirty="0" smtClean="0">
                <a:solidFill>
                  <a:schemeClr val="tx1"/>
                </a:solidFill>
                <a:effectLst/>
                <a:latin typeface="+mn-lt"/>
                <a:ea typeface="+mn-ea"/>
                <a:cs typeface="+mn-cs"/>
                <a:hlinkClick r:id="rId6" tooltip="Zeus"/>
              </a:rPr>
              <a:t>Zeus</a:t>
            </a:r>
            <a:r>
              <a:rPr lang="fr-FR" sz="1200" b="0" i="0" kern="1200" dirty="0" smtClean="0">
                <a:solidFill>
                  <a:schemeClr val="tx1"/>
                </a:solidFill>
                <a:effectLst/>
                <a:latin typeface="+mn-lt"/>
                <a:ea typeface="+mn-ea"/>
                <a:cs typeface="+mn-cs"/>
              </a:rPr>
              <a:t> la rencontra sur une plage de </a:t>
            </a:r>
            <a:r>
              <a:rPr lang="fr-FR" sz="1200" b="0" i="0" u="none" strike="noStrike" kern="1200" dirty="0" smtClean="0">
                <a:solidFill>
                  <a:schemeClr val="tx1"/>
                </a:solidFill>
                <a:effectLst/>
                <a:latin typeface="+mn-lt"/>
                <a:ea typeface="+mn-ea"/>
                <a:cs typeface="+mn-cs"/>
                <a:hlinkClick r:id="rId8" tooltip="Sidon"/>
              </a:rPr>
              <a:t>Sidon</a:t>
            </a:r>
            <a:r>
              <a:rPr lang="fr-FR" sz="1200" b="0" i="0" kern="1200" dirty="0" smtClean="0">
                <a:solidFill>
                  <a:schemeClr val="tx1"/>
                </a:solidFill>
                <a:effectLst/>
                <a:latin typeface="+mn-lt"/>
                <a:ea typeface="+mn-ea"/>
                <a:cs typeface="+mn-cs"/>
              </a:rPr>
              <a:t>, se métamorphosa en </a:t>
            </a:r>
            <a:r>
              <a:rPr lang="fr-FR" sz="1200" b="0" i="0" u="none" strike="noStrike" kern="1200" dirty="0" smtClean="0">
                <a:solidFill>
                  <a:schemeClr val="tx1"/>
                </a:solidFill>
                <a:effectLst/>
                <a:latin typeface="+mn-lt"/>
                <a:ea typeface="+mn-ea"/>
                <a:cs typeface="+mn-cs"/>
                <a:hlinkClick r:id="rId9" tooltip="Taureau crétois"/>
              </a:rPr>
              <a:t>taureau blanc</a:t>
            </a:r>
            <a:r>
              <a:rPr lang="fr-FR" sz="1200" b="0" i="0" kern="1200" dirty="0" smtClean="0">
                <a:solidFill>
                  <a:schemeClr val="tx1"/>
                </a:solidFill>
                <a:effectLst/>
                <a:latin typeface="+mn-lt"/>
                <a:ea typeface="+mn-ea"/>
                <a:cs typeface="+mn-cs"/>
              </a:rPr>
              <a:t>, afin de l'approcher sans l'apeurer et échapper à la jalousie de son épouse </a:t>
            </a:r>
            <a:r>
              <a:rPr lang="fr-FR" sz="1200" b="0" i="0" u="none" strike="noStrike" kern="1200" dirty="0" smtClean="0">
                <a:solidFill>
                  <a:schemeClr val="tx1"/>
                </a:solidFill>
                <a:effectLst/>
                <a:latin typeface="+mn-lt"/>
                <a:ea typeface="+mn-ea"/>
                <a:cs typeface="+mn-cs"/>
                <a:hlinkClick r:id="rId10" tooltip="Héra"/>
              </a:rPr>
              <a:t>Héra</a:t>
            </a:r>
            <a:r>
              <a:rPr lang="fr-FR" sz="1200" b="0" i="0" kern="1200" dirty="0" smtClean="0">
                <a:solidFill>
                  <a:schemeClr val="tx1"/>
                </a:solidFill>
                <a:effectLst/>
                <a:latin typeface="+mn-lt"/>
                <a:ea typeface="+mn-ea"/>
                <a:cs typeface="+mn-cs"/>
              </a:rPr>
              <a:t>. Imprudente, Europe s'approche de lui. Chevauchant l'animal, elle est enlevée sur l'île de </a:t>
            </a:r>
            <a:r>
              <a:rPr lang="fr-FR" sz="1200" b="0" i="0" u="none" strike="noStrike" kern="1200" dirty="0" smtClean="0">
                <a:solidFill>
                  <a:schemeClr val="tx1"/>
                </a:solidFill>
                <a:effectLst/>
                <a:latin typeface="+mn-lt"/>
                <a:ea typeface="+mn-ea"/>
                <a:cs typeface="+mn-cs"/>
                <a:hlinkClick r:id="rId11" tooltip="Crète"/>
              </a:rPr>
              <a:t>Crète</a:t>
            </a:r>
            <a:r>
              <a:rPr lang="fr-FR" sz="1200" b="0" i="0" kern="1200" dirty="0" smtClean="0">
                <a:solidFill>
                  <a:schemeClr val="tx1"/>
                </a:solidFill>
                <a:effectLst/>
                <a:latin typeface="+mn-lt"/>
                <a:ea typeface="+mn-ea"/>
                <a:cs typeface="+mn-cs"/>
              </a:rPr>
              <a:t> à </a:t>
            </a:r>
            <a:r>
              <a:rPr lang="fr-FR" sz="1200" b="0" i="0" u="none" strike="noStrike" kern="1200" dirty="0" smtClean="0">
                <a:solidFill>
                  <a:schemeClr val="tx1"/>
                </a:solidFill>
                <a:effectLst/>
                <a:latin typeface="+mn-lt"/>
                <a:ea typeface="+mn-ea"/>
                <a:cs typeface="+mn-cs"/>
                <a:hlinkClick r:id="rId12" tooltip="Gortyne"/>
              </a:rPr>
              <a:t>Gortyne</a:t>
            </a:r>
            <a:r>
              <a:rPr lang="fr-FR" sz="1200" b="0" i="0" kern="1200" dirty="0" smtClean="0">
                <a:solidFill>
                  <a:schemeClr val="tx1"/>
                </a:solidFill>
                <a:effectLst/>
                <a:latin typeface="+mn-lt"/>
                <a:ea typeface="+mn-ea"/>
                <a:cs typeface="+mn-cs"/>
              </a:rPr>
              <a:t> (ou au nord du </a:t>
            </a:r>
            <a:r>
              <a:rPr lang="fr-FR" sz="1200" b="0" i="0" u="none" strike="noStrike" kern="1200" dirty="0" smtClean="0">
                <a:solidFill>
                  <a:schemeClr val="tx1"/>
                </a:solidFill>
                <a:effectLst/>
                <a:latin typeface="+mn-lt"/>
                <a:ea typeface="+mn-ea"/>
                <a:cs typeface="+mn-cs"/>
                <a:hlinkClick r:id="rId13" tooltip="Bosphore"/>
              </a:rPr>
              <a:t>Bosphore</a:t>
            </a:r>
            <a:r>
              <a:rPr lang="fr-FR" sz="1200" b="0" i="0" kern="1200" dirty="0" smtClean="0">
                <a:solidFill>
                  <a:schemeClr val="tx1"/>
                </a:solidFill>
                <a:effectLst/>
                <a:latin typeface="+mn-lt"/>
                <a:ea typeface="+mn-ea"/>
                <a:cs typeface="+mn-cs"/>
              </a:rPr>
              <a:t> selon certaines versions). À </a:t>
            </a:r>
            <a:r>
              <a:rPr lang="fr-FR" sz="1200" b="0" i="0" u="none" strike="noStrike" kern="1200" dirty="0" smtClean="0">
                <a:solidFill>
                  <a:schemeClr val="tx1"/>
                </a:solidFill>
                <a:effectLst/>
                <a:latin typeface="+mn-lt"/>
                <a:ea typeface="+mn-ea"/>
                <a:cs typeface="+mn-cs"/>
                <a:hlinkClick r:id="rId12" tooltip="Gortyne"/>
              </a:rPr>
              <a:t>Gortyne</a:t>
            </a:r>
            <a:r>
              <a:rPr lang="fr-FR" sz="1200" b="0" i="0" u="none" strike="noStrike" kern="1200" baseline="30000" dirty="0" smtClean="0">
                <a:solidFill>
                  <a:schemeClr val="tx1"/>
                </a:solidFill>
                <a:effectLst/>
                <a:latin typeface="+mn-lt"/>
                <a:ea typeface="+mn-ea"/>
                <a:cs typeface="+mn-cs"/>
                <a:hlinkClick r:id="rId5"/>
              </a:rPr>
              <a:t>6</a:t>
            </a:r>
            <a:r>
              <a:rPr lang="fr-FR" sz="1200" b="0" i="0" kern="1200" dirty="0" smtClean="0">
                <a:solidFill>
                  <a:schemeClr val="tx1"/>
                </a:solidFill>
                <a:effectLst/>
                <a:latin typeface="+mn-lt"/>
                <a:ea typeface="+mn-ea"/>
                <a:cs typeface="+mn-cs"/>
              </a:rPr>
              <a:t>, sous un platane qui depuis lors est toujours vert, Europe s'accouple avec Zeus, sous forme humaine cette fois. De leur union naissent </a:t>
            </a:r>
            <a:r>
              <a:rPr lang="fr-FR" sz="1200" b="0" i="0" u="none" strike="noStrike" kern="1200" dirty="0" smtClean="0">
                <a:solidFill>
                  <a:schemeClr val="tx1"/>
                </a:solidFill>
                <a:effectLst/>
                <a:latin typeface="+mn-lt"/>
                <a:ea typeface="+mn-ea"/>
                <a:cs typeface="+mn-cs"/>
                <a:hlinkClick r:id="rId14" tooltip="Minos"/>
              </a:rPr>
              <a:t>Minos</a:t>
            </a:r>
            <a:r>
              <a:rPr lang="fr-FR" sz="1200" b="0" i="0" kern="1200" dirty="0" smtClean="0">
                <a:solidFill>
                  <a:schemeClr val="tx1"/>
                </a:solidFill>
                <a:effectLst/>
                <a:latin typeface="+mn-lt"/>
                <a:ea typeface="+mn-ea"/>
                <a:cs typeface="+mn-cs"/>
              </a:rPr>
              <a:t>, </a:t>
            </a:r>
            <a:r>
              <a:rPr lang="fr-FR" sz="1200" b="0" i="0" u="none" strike="noStrike" kern="1200" dirty="0" smtClean="0">
                <a:solidFill>
                  <a:schemeClr val="tx1"/>
                </a:solidFill>
                <a:effectLst/>
                <a:latin typeface="+mn-lt"/>
                <a:ea typeface="+mn-ea"/>
                <a:cs typeface="+mn-cs"/>
                <a:hlinkClick r:id="rId15" tooltip="Rhadamanthe"/>
              </a:rPr>
              <a:t>Rhadamanthe</a:t>
            </a:r>
            <a:r>
              <a:rPr lang="fr-FR" sz="1200" b="0" i="0" kern="1200" dirty="0" smtClean="0">
                <a:solidFill>
                  <a:schemeClr val="tx1"/>
                </a:solidFill>
                <a:effectLst/>
                <a:latin typeface="+mn-lt"/>
                <a:ea typeface="+mn-ea"/>
                <a:cs typeface="+mn-cs"/>
              </a:rPr>
              <a:t> et </a:t>
            </a:r>
            <a:r>
              <a:rPr lang="fr-FR" sz="1200" b="0" i="0" u="none" strike="noStrike" kern="1200" dirty="0" smtClean="0">
                <a:solidFill>
                  <a:schemeClr val="tx1"/>
                </a:solidFill>
                <a:effectLst/>
                <a:latin typeface="+mn-lt"/>
                <a:ea typeface="+mn-ea"/>
                <a:cs typeface="+mn-cs"/>
                <a:hlinkClick r:id="rId16" tooltip="Sarpédon"/>
              </a:rPr>
              <a:t>Sarpédon</a:t>
            </a:r>
            <a:r>
              <a:rPr lang="fr-FR" sz="1200" b="0" i="0" u="none" strike="noStrike" kern="1200" baseline="30000" dirty="0" smtClean="0">
                <a:solidFill>
                  <a:schemeClr val="tx1"/>
                </a:solidFill>
                <a:effectLst/>
                <a:latin typeface="+mn-lt"/>
                <a:ea typeface="+mn-ea"/>
                <a:cs typeface="+mn-cs"/>
                <a:hlinkClick r:id="rId5"/>
              </a:rPr>
              <a:t>7</a:t>
            </a:r>
            <a:r>
              <a:rPr lang="fr-FR" sz="1200" b="0" i="0" kern="1200" dirty="0" smtClean="0">
                <a:solidFill>
                  <a:schemeClr val="tx1"/>
                </a:solidFill>
                <a:effectLst/>
                <a:latin typeface="+mn-lt"/>
                <a:ea typeface="+mn-ea"/>
                <a:cs typeface="+mn-cs"/>
              </a:rPr>
              <a:t> qui s'exila en </a:t>
            </a:r>
            <a:r>
              <a:rPr lang="fr-FR" sz="1200" b="0" i="0" u="none" strike="noStrike" kern="1200" dirty="0" smtClean="0">
                <a:solidFill>
                  <a:schemeClr val="tx1"/>
                </a:solidFill>
                <a:effectLst/>
                <a:latin typeface="+mn-lt"/>
                <a:ea typeface="+mn-ea"/>
                <a:cs typeface="+mn-cs"/>
                <a:hlinkClick r:id="rId17" tooltip="Anatolie"/>
              </a:rPr>
              <a:t>Anatolie</a:t>
            </a:r>
            <a:r>
              <a:rPr lang="fr-FR" sz="1200" b="0" i="0" kern="1200" dirty="0" smtClean="0">
                <a:solidFill>
                  <a:schemeClr val="tx1"/>
                </a:solidFill>
                <a:effectLst/>
                <a:latin typeface="+mn-lt"/>
                <a:ea typeface="+mn-ea"/>
                <a:cs typeface="+mn-cs"/>
              </a:rPr>
              <a:t>, à </a:t>
            </a:r>
            <a:r>
              <a:rPr lang="fr-FR" sz="1200" b="0" i="0" u="none" strike="noStrike" kern="1200" dirty="0" smtClean="0">
                <a:solidFill>
                  <a:schemeClr val="tx1"/>
                </a:solidFill>
                <a:effectLst/>
                <a:latin typeface="+mn-lt"/>
                <a:ea typeface="+mn-ea"/>
                <a:cs typeface="+mn-cs"/>
                <a:hlinkClick r:id="rId18" tooltip="Milet"/>
              </a:rPr>
              <a:t>Milet</a:t>
            </a:r>
            <a:r>
              <a:rPr lang="fr-FR" sz="1200" b="0" i="0" kern="1200" dirty="0" smtClean="0">
                <a:solidFill>
                  <a:schemeClr val="tx1"/>
                </a:solidFill>
                <a:effectLst/>
                <a:latin typeface="+mn-lt"/>
                <a:ea typeface="+mn-ea"/>
                <a:cs typeface="+mn-cs"/>
              </a:rPr>
              <a:t>. Plus tard, Europe est donnée par Zeus comme épouse au roi de Crète </a:t>
            </a:r>
            <a:r>
              <a:rPr lang="fr-FR" sz="1200" b="0" i="0" u="none" strike="noStrike" kern="1200" dirty="0" smtClean="0">
                <a:solidFill>
                  <a:schemeClr val="tx1"/>
                </a:solidFill>
                <a:effectLst/>
                <a:latin typeface="+mn-lt"/>
                <a:ea typeface="+mn-ea"/>
                <a:cs typeface="+mn-cs"/>
                <a:hlinkClick r:id="rId19" tooltip="Astérion (Crète)"/>
              </a:rPr>
              <a:t>Astérion</a:t>
            </a:r>
            <a:r>
              <a:rPr lang="fr-FR"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It is common in ancient Greek mythology and geography to identify lands or rivers with female figures. Thus, </a:t>
            </a:r>
            <a:r>
              <a:rPr lang="en-US" sz="1200" b="0" i="1" kern="1200" dirty="0" smtClean="0">
                <a:solidFill>
                  <a:schemeClr val="tx1"/>
                </a:solidFill>
                <a:effectLst/>
                <a:latin typeface="+mn-lt"/>
                <a:ea typeface="+mn-ea"/>
                <a:cs typeface="+mn-cs"/>
              </a:rPr>
              <a:t>Europa</a:t>
            </a:r>
            <a:r>
              <a:rPr lang="en-US" sz="1200" b="0" i="0" kern="1200" dirty="0" smtClean="0">
                <a:solidFill>
                  <a:schemeClr val="tx1"/>
                </a:solidFill>
                <a:effectLst/>
                <a:latin typeface="+mn-lt"/>
                <a:ea typeface="+mn-ea"/>
                <a:cs typeface="+mn-cs"/>
              </a:rPr>
              <a:t> is first used in a geographic context in the </a:t>
            </a:r>
            <a:r>
              <a:rPr lang="en-US" sz="1200" b="0" i="0" u="none" strike="noStrike" kern="1200" dirty="0" smtClean="0">
                <a:solidFill>
                  <a:schemeClr val="tx1"/>
                </a:solidFill>
                <a:effectLst/>
                <a:latin typeface="+mn-lt"/>
                <a:ea typeface="+mn-ea"/>
                <a:cs typeface="+mn-cs"/>
                <a:hlinkClick r:id="rId20" tooltip="Homeric Hymn"/>
              </a:rPr>
              <a:t>Homeric Hymn</a:t>
            </a:r>
            <a:r>
              <a:rPr lang="en-US" sz="1200" b="0" i="0" kern="1200" dirty="0" smtClean="0">
                <a:solidFill>
                  <a:schemeClr val="tx1"/>
                </a:solidFill>
                <a:effectLst/>
                <a:latin typeface="+mn-lt"/>
                <a:ea typeface="+mn-ea"/>
                <a:cs typeface="+mn-cs"/>
              </a:rPr>
              <a:t> to </a:t>
            </a:r>
            <a:r>
              <a:rPr lang="en-US" sz="1200" b="0" i="0" u="none" strike="noStrike" kern="1200" dirty="0" smtClean="0">
                <a:solidFill>
                  <a:schemeClr val="tx1"/>
                </a:solidFill>
                <a:effectLst/>
                <a:latin typeface="+mn-lt"/>
                <a:ea typeface="+mn-ea"/>
                <a:cs typeface="+mn-cs"/>
                <a:hlinkClick r:id="rId21" tooltip="Delian Apollo"/>
              </a:rPr>
              <a:t>Delian Apollo</a:t>
            </a:r>
            <a:r>
              <a:rPr lang="en-US" sz="1200" b="0" i="0" kern="1200" dirty="0" smtClean="0">
                <a:solidFill>
                  <a:schemeClr val="tx1"/>
                </a:solidFill>
                <a:effectLst/>
                <a:latin typeface="+mn-lt"/>
                <a:ea typeface="+mn-ea"/>
                <a:cs typeface="+mn-cs"/>
              </a:rPr>
              <a:t>, in reference to the western shore of the </a:t>
            </a:r>
            <a:r>
              <a:rPr lang="en-US" sz="1200" b="0" i="0" u="none" strike="noStrike" kern="1200" dirty="0" smtClean="0">
                <a:solidFill>
                  <a:schemeClr val="tx1"/>
                </a:solidFill>
                <a:effectLst/>
                <a:latin typeface="+mn-lt"/>
                <a:ea typeface="+mn-ea"/>
                <a:cs typeface="+mn-cs"/>
                <a:hlinkClick r:id="rId22" tooltip="Aegean Sea"/>
              </a:rPr>
              <a:t>Aegean Sea</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23"/>
              </a:rPr>
              <a:t>[8]</a:t>
            </a:r>
            <a:r>
              <a:rPr lang="en-US" sz="1200" b="0" i="0" kern="1200" dirty="0" smtClean="0">
                <a:solidFill>
                  <a:schemeClr val="tx1"/>
                </a:solidFill>
                <a:effectLst/>
                <a:latin typeface="+mn-lt"/>
                <a:ea typeface="+mn-ea"/>
                <a:cs typeface="+mn-cs"/>
              </a:rPr>
              <a:t> As a name for a part of the known world, it is first used in the 6th century BC by </a:t>
            </a:r>
            <a:r>
              <a:rPr lang="en-US" sz="1200" b="0" i="0" u="none" strike="noStrike" kern="1200" dirty="0" smtClean="0">
                <a:solidFill>
                  <a:schemeClr val="tx1"/>
                </a:solidFill>
                <a:effectLst/>
                <a:latin typeface="+mn-lt"/>
                <a:ea typeface="+mn-ea"/>
                <a:cs typeface="+mn-cs"/>
                <a:hlinkClick r:id="rId24" tooltip="Anaximander"/>
              </a:rPr>
              <a:t>Anaximander</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25" tooltip="Hecataeus of Miletus"/>
              </a:rPr>
              <a:t>Hecataeus</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23"/>
              </a:rPr>
              <a:t>[9]</a:t>
            </a:r>
            <a:endParaRPr lang="fr-FR" sz="1200" b="0" i="0" kern="1200" dirty="0" smtClean="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4</a:t>
            </a:fld>
            <a:endParaRPr lang="en-US"/>
          </a:p>
        </p:txBody>
      </p:sp>
    </p:spTree>
    <p:extLst>
      <p:ext uri="{BB962C8B-B14F-4D97-AF65-F5344CB8AC3E}">
        <p14:creationId xmlns:p14="http://schemas.microsoft.com/office/powerpoint/2010/main" xmlns="" val="1507641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noProof="0" smtClean="0"/>
              <a:t>Crédits de déplacements</a:t>
            </a:r>
            <a:r>
              <a:rPr lang="fr-FR" baseline="0" noProof="0" smtClean="0"/>
              <a:t> à Endocrine Society et ADA réduits. </a:t>
            </a:r>
            <a:r>
              <a:rPr lang="fr-FR" baseline="0" noProof="0" err="1" smtClean="0"/>
              <a:t>Acccessibilité</a:t>
            </a:r>
            <a:r>
              <a:rPr lang="fr-FR" baseline="0" noProof="0" smtClean="0"/>
              <a:t> plus grande aux congrès européens. Très grande qualité</a:t>
            </a:r>
            <a:endParaRPr lang="fr-FR" noProof="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45</a:t>
            </a:fld>
            <a:endParaRPr lang="en-US"/>
          </a:p>
        </p:txBody>
      </p:sp>
    </p:spTree>
    <p:extLst>
      <p:ext uri="{BB962C8B-B14F-4D97-AF65-F5344CB8AC3E}">
        <p14:creationId xmlns:p14="http://schemas.microsoft.com/office/powerpoint/2010/main" xmlns="" val="7745673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noProof="0" smtClean="0"/>
              <a:t>Crédits de déplacements</a:t>
            </a:r>
            <a:r>
              <a:rPr lang="fr-FR" baseline="0" noProof="0" smtClean="0"/>
              <a:t> à Endocrine Society et ADA réduits. Accessibilité plus grande aux congrès européens. Très grande qualité</a:t>
            </a:r>
          </a:p>
          <a:p>
            <a:r>
              <a:rPr lang="fr-FR" baseline="0" noProof="0" smtClean="0"/>
              <a:t>Groupe des jeunes endocrinologues</a:t>
            </a:r>
          </a:p>
          <a:p>
            <a:r>
              <a:rPr lang="fr-FR" baseline="0" noProof="0" smtClean="0"/>
              <a:t>Candidatures avant le 15 janvier</a:t>
            </a:r>
            <a:endParaRPr lang="fr-FR" noProof="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46</a:t>
            </a:fld>
            <a:endParaRPr lang="en-US"/>
          </a:p>
        </p:txBody>
      </p:sp>
    </p:spTree>
    <p:extLst>
      <p:ext uri="{BB962C8B-B14F-4D97-AF65-F5344CB8AC3E}">
        <p14:creationId xmlns:p14="http://schemas.microsoft.com/office/powerpoint/2010/main" xmlns="" val="7745673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noProof="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47</a:t>
            </a:fld>
            <a:endParaRPr lang="en-US"/>
          </a:p>
        </p:txBody>
      </p:sp>
    </p:spTree>
    <p:extLst>
      <p:ext uri="{BB962C8B-B14F-4D97-AF65-F5344CB8AC3E}">
        <p14:creationId xmlns:p14="http://schemas.microsoft.com/office/powerpoint/2010/main" xmlns="" val="774567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noProof="0" smtClean="0"/>
              <a:t>Crédits de déplacements</a:t>
            </a:r>
            <a:r>
              <a:rPr lang="fr-FR" baseline="0" noProof="0" smtClean="0"/>
              <a:t> à Endocrine Society et ADA réduits. Accessibilité plus grande aux congrès européens. Très grande qualité</a:t>
            </a:r>
          </a:p>
          <a:p>
            <a:r>
              <a:rPr lang="fr-FR" baseline="0" noProof="0" smtClean="0"/>
              <a:t>Groupe des jeunes endocrinologues</a:t>
            </a:r>
            <a:endParaRPr lang="fr-FR" noProof="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48</a:t>
            </a:fld>
            <a:endParaRPr lang="en-US"/>
          </a:p>
        </p:txBody>
      </p:sp>
    </p:spTree>
    <p:extLst>
      <p:ext uri="{BB962C8B-B14F-4D97-AF65-F5344CB8AC3E}">
        <p14:creationId xmlns:p14="http://schemas.microsoft.com/office/powerpoint/2010/main" xmlns="" val="774567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smtClean="0"/>
              <a:t>Hors UE : la Suisse. N’ont pas adopté l’Euro : RU, Danemark. On adopté l’Euro mais sont hors UE : </a:t>
            </a:r>
            <a:r>
              <a:rPr lang="fr-FR" noProof="0" err="1" smtClean="0"/>
              <a:t>Montenegro</a:t>
            </a:r>
            <a:r>
              <a:rPr lang="fr-FR" noProof="0" smtClean="0"/>
              <a:t>, </a:t>
            </a:r>
            <a:r>
              <a:rPr lang="fr-FR" noProof="0" err="1" smtClean="0"/>
              <a:t>Kosowo</a:t>
            </a:r>
            <a:r>
              <a:rPr lang="fr-FR" noProof="0" smtClean="0"/>
              <a:t>. Le plus récent : la Croatie. </a:t>
            </a:r>
          </a:p>
          <a:p>
            <a:r>
              <a:rPr lang="fr-FR" smtClean="0"/>
              <a:t>Le plus petit : Malte. Sont dans</a:t>
            </a:r>
            <a:r>
              <a:rPr lang="fr-FR" baseline="0" smtClean="0"/>
              <a:t> l’UE mais hors de l’Europe : départements et territoires d’Outre-Mer de la France, d’Espagne et du Portugal.</a:t>
            </a:r>
            <a:endParaRPr lang="fr-FR"/>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49</a:t>
            </a:fld>
            <a:endParaRPr lang="en-US"/>
          </a:p>
        </p:txBody>
      </p:sp>
    </p:spTree>
    <p:extLst>
      <p:ext uri="{BB962C8B-B14F-4D97-AF65-F5344CB8AC3E}">
        <p14:creationId xmlns:p14="http://schemas.microsoft.com/office/powerpoint/2010/main" xmlns="" val="422704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50</a:t>
            </a:fld>
            <a:endParaRPr lang="en-US"/>
          </a:p>
        </p:txBody>
      </p:sp>
    </p:spTree>
    <p:extLst>
      <p:ext uri="{BB962C8B-B14F-4D97-AF65-F5344CB8AC3E}">
        <p14:creationId xmlns:p14="http://schemas.microsoft.com/office/powerpoint/2010/main" xmlns="" val="1226800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smtClean="0"/>
              <a:t>Geographically</a:t>
            </a:r>
            <a:r>
              <a:rPr lang="en-US" baseline="0" noProof="0" smtClean="0"/>
              <a:t> Europa is c</a:t>
            </a:r>
            <a:r>
              <a:rPr lang="en-US" noProof="0" smtClean="0"/>
              <a:t>learly</a:t>
            </a:r>
            <a:r>
              <a:rPr lang="en-US" baseline="0" noProof="0" smtClean="0"/>
              <a:t> delimited in the West by the North Sea, the Atlantic Ocean, by the </a:t>
            </a:r>
            <a:r>
              <a:rPr lang="en-US" baseline="0" noProof="0" err="1" smtClean="0"/>
              <a:t>Mediterrannean</a:t>
            </a:r>
            <a:r>
              <a:rPr lang="en-US" baseline="0" noProof="0" smtClean="0"/>
              <a:t> in the South.</a:t>
            </a:r>
            <a:r>
              <a:rPr lang="en-US" noProof="0" smtClean="0"/>
              <a:t> Limits on the western part are not so clear</a:t>
            </a:r>
            <a:r>
              <a:rPr lang="en-US" baseline="0" noProof="0" smtClean="0"/>
              <a:t> with the Asian continent.</a:t>
            </a:r>
            <a:endParaRPr lang="en-US" noProof="0" smtClean="0"/>
          </a:p>
          <a:p>
            <a:endParaRPr lang="fr-FR" noProof="0" smtClean="0"/>
          </a:p>
          <a:p>
            <a:endParaRPr lang="fr-FR" noProof="0" smtClean="0"/>
          </a:p>
          <a:p>
            <a:r>
              <a:rPr lang="fr-FR" noProof="0" smtClean="0"/>
              <a:t>Clairement</a:t>
            </a:r>
            <a:r>
              <a:rPr lang="fr-FR" baseline="0" noProof="0" smtClean="0"/>
              <a:t> délimitée versant occidental. Mais imparfaitement définie vers l’Est : expansion du continent asiatique. Tout ce qui vient de l’Est : les invasions, les guerres, Tchernobyl est mortifère</a:t>
            </a:r>
            <a:endParaRPr lang="fr-FR" noProof="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5</a:t>
            </a:fld>
            <a:endParaRPr lang="en-US"/>
          </a:p>
        </p:txBody>
      </p:sp>
    </p:spTree>
    <p:extLst>
      <p:ext uri="{BB962C8B-B14F-4D97-AF65-F5344CB8AC3E}">
        <p14:creationId xmlns:p14="http://schemas.microsoft.com/office/powerpoint/2010/main" xmlns="" val="997481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smtClean="0"/>
              <a:t>Include Russia until the</a:t>
            </a:r>
            <a:r>
              <a:rPr lang="en-US" baseline="0" noProof="0" smtClean="0"/>
              <a:t> </a:t>
            </a:r>
            <a:r>
              <a:rPr lang="en-US" baseline="0" noProof="0" err="1" smtClean="0"/>
              <a:t>Oural</a:t>
            </a:r>
            <a:r>
              <a:rPr lang="en-US" baseline="0" noProof="0" smtClean="0"/>
              <a:t> mountains but not beyond. Cross the Caspian Sea. Let in South the Georgia, Armenia, also the Turkey. Includes Cyprus, Crete, Sicilia, but not all the Mediterranean countries of Maghreb, even if commercial and medical relations are ancestral.</a:t>
            </a:r>
          </a:p>
          <a:p>
            <a:endParaRPr lang="fr-FR" baseline="0" noProof="0" smtClean="0"/>
          </a:p>
          <a:p>
            <a:r>
              <a:rPr lang="fr-FR" noProof="0" smtClean="0"/>
              <a:t>Englobe Russie</a:t>
            </a:r>
            <a:r>
              <a:rPr lang="fr-FR" baseline="0" noProof="0" smtClean="0"/>
              <a:t> jusqu’à l’Oural mais pas au-delà, traverse la mer caspienne, laisse au Sud la Géorgie, l’Arménie et aussi la Turquie, englobe Chypre, mais délaisse l’ensemble du pourtour européen avec lesquelles les relations historiquement ancestrales – au plan médical aussi</a:t>
            </a:r>
            <a:endParaRPr lang="fr-FR" noProof="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6</a:t>
            </a:fld>
            <a:endParaRPr lang="en-US"/>
          </a:p>
        </p:txBody>
      </p:sp>
    </p:spTree>
    <p:extLst>
      <p:ext uri="{BB962C8B-B14F-4D97-AF65-F5344CB8AC3E}">
        <p14:creationId xmlns:p14="http://schemas.microsoft.com/office/powerpoint/2010/main" xmlns="" val="2548945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The union of the different European countries is not a new idea, earlier suggested by </a:t>
            </a:r>
            <a:r>
              <a:rPr lang="en-US" baseline="0" noProof="0" dirty="0" err="1" smtClean="0"/>
              <a:t>Erasm</a:t>
            </a:r>
            <a:r>
              <a:rPr lang="en-US" baseline="0" noProof="0" dirty="0" smtClean="0"/>
              <a:t>, Jean-Jacques Rousseau, Victor Hugo, Emmanuel Kant.</a:t>
            </a:r>
          </a:p>
          <a:p>
            <a:endParaRPr lang="en-GB" dirty="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7</a:t>
            </a:fld>
            <a:endParaRPr lang="en-US" dirty="0"/>
          </a:p>
        </p:txBody>
      </p:sp>
    </p:spTree>
    <p:extLst>
      <p:ext uri="{BB962C8B-B14F-4D97-AF65-F5344CB8AC3E}">
        <p14:creationId xmlns:p14="http://schemas.microsoft.com/office/powerpoint/2010/main" xmlns="" val="58468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noProof="0" dirty="0" smtClean="0"/>
              <a:t>The union of the different European countries is not a new idea, earlier suggested by </a:t>
            </a:r>
            <a:r>
              <a:rPr lang="en-US" baseline="0" noProof="0" dirty="0" err="1" smtClean="0"/>
              <a:t>Erasm</a:t>
            </a:r>
            <a:r>
              <a:rPr lang="en-US" baseline="0" noProof="0" dirty="0" smtClean="0"/>
              <a:t>, Jean-Jacques Rousseau, Victor Hugo, Emmanuel Kant.</a:t>
            </a:r>
          </a:p>
          <a:p>
            <a:r>
              <a:rPr lang="en-US" baseline="0" noProof="0" dirty="0" smtClean="0"/>
              <a:t>However the political decision of the construction of Europa was strongly asserted in the 1950ties, few years after the end of the Second World War. A lot of strong personalities realized the opportunity to built an union between different countries, whom culture, ambitions, religions, style of life were similar. It was the best way to stop the regular, mortified, devastating conflicts. Moreover appeared the necessity to  built a peaceful entity between the occidental and the soviet blocks. </a:t>
            </a:r>
          </a:p>
          <a:p>
            <a:endParaRPr lang="en-US" baseline="0" noProof="0" dirty="0" smtClean="0"/>
          </a:p>
          <a:p>
            <a:r>
              <a:rPr lang="en-US" baseline="0" noProof="0" dirty="0" smtClean="0"/>
              <a:t> </a:t>
            </a:r>
          </a:p>
          <a:p>
            <a:r>
              <a:rPr lang="fr-FR" baseline="0" noProof="0" dirty="0" smtClean="0"/>
              <a:t> </a:t>
            </a:r>
            <a:r>
              <a:rPr lang="fr-FR" noProof="0" dirty="0" smtClean="0"/>
              <a:t>L’idée européenne</a:t>
            </a:r>
            <a:r>
              <a:rPr lang="fr-FR" baseline="0" noProof="0" dirty="0" smtClean="0"/>
              <a:t> est née au décours de la seconde guerre mondiale. Un certain nombre de fortes personnalités ont compris qu’entre le bloc occidental et le monde soviétique, il fallait au-delà des conflits des guerres de 1870, 14-18, 39-45 construire une entité européenne dont les intérêts, la culture étaient communs et qui constituerait un facteur majeur de pacification</a:t>
            </a:r>
          </a:p>
          <a:p>
            <a:r>
              <a:rPr lang="fr-FR" baseline="0" noProof="0" dirty="0" smtClean="0"/>
              <a:t>+ luxembourgeois et hollandais</a:t>
            </a:r>
            <a:endParaRPr lang="fr-FR" noProof="0" dirty="0"/>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8</a:t>
            </a:fld>
            <a:endParaRPr lang="en-US"/>
          </a:p>
        </p:txBody>
      </p:sp>
    </p:spTree>
    <p:extLst>
      <p:ext uri="{BB962C8B-B14F-4D97-AF65-F5344CB8AC3E}">
        <p14:creationId xmlns:p14="http://schemas.microsoft.com/office/powerpoint/2010/main" xmlns="" val="2197086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mtClean="0"/>
              <a:t>Act</a:t>
            </a:r>
            <a:r>
              <a:rPr lang="en-US" baseline="0" smtClean="0"/>
              <a:t> of birth of Europe</a:t>
            </a:r>
            <a:endParaRPr lang="en-US"/>
          </a:p>
        </p:txBody>
      </p:sp>
      <p:sp>
        <p:nvSpPr>
          <p:cNvPr id="4" name="Espace réservé du numéro de diapositive 3"/>
          <p:cNvSpPr>
            <a:spLocks noGrp="1"/>
          </p:cNvSpPr>
          <p:nvPr>
            <p:ph type="sldNum" sz="quarter" idx="10"/>
          </p:nvPr>
        </p:nvSpPr>
        <p:spPr/>
        <p:txBody>
          <a:bodyPr/>
          <a:lstStyle/>
          <a:p>
            <a:fld id="{6F3A2ABF-82D0-4CE0-8AB1-A99C29200CE1}" type="slidenum">
              <a:rPr lang="en-US" smtClean="0"/>
              <a:pPr/>
              <a:t>9</a:t>
            </a:fld>
            <a:endParaRPr lang="en-US"/>
          </a:p>
        </p:txBody>
      </p:sp>
    </p:spTree>
    <p:extLst>
      <p:ext uri="{BB962C8B-B14F-4D97-AF65-F5344CB8AC3E}">
        <p14:creationId xmlns:p14="http://schemas.microsoft.com/office/powerpoint/2010/main" xmlns="" val="1034426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p>
            <a:fld id="{C28D14DE-D309-40B5-9CA7-AE0724ACBE30}" type="datetimeFigureOut">
              <a:rPr lang="en-US" smtClean="0"/>
              <a:pPr/>
              <a:t>4/28/2017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E11A16BF-1FC8-48A6-8DC7-0052F19BF013}" type="slidenum">
              <a:rPr lang="en-US" smtClean="0"/>
              <a:pPr/>
              <a:t>‹nr.›</a:t>
            </a:fld>
            <a:endParaRPr lang="en-US"/>
          </a:p>
        </p:txBody>
      </p:sp>
    </p:spTree>
    <p:extLst>
      <p:ext uri="{BB962C8B-B14F-4D97-AF65-F5344CB8AC3E}">
        <p14:creationId xmlns:p14="http://schemas.microsoft.com/office/powerpoint/2010/main" xmlns="" val="2482606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28D14DE-D309-40B5-9CA7-AE0724ACBE30}" type="datetimeFigureOut">
              <a:rPr lang="en-US" smtClean="0"/>
              <a:pPr/>
              <a:t>4/28/2017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E11A16BF-1FC8-48A6-8DC7-0052F19BF013}" type="slidenum">
              <a:rPr lang="en-US" smtClean="0"/>
              <a:pPr/>
              <a:t>‹nr.›</a:t>
            </a:fld>
            <a:endParaRPr lang="en-US"/>
          </a:p>
        </p:txBody>
      </p:sp>
    </p:spTree>
    <p:extLst>
      <p:ext uri="{BB962C8B-B14F-4D97-AF65-F5344CB8AC3E}">
        <p14:creationId xmlns:p14="http://schemas.microsoft.com/office/powerpoint/2010/main" xmlns="" val="3524779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28D14DE-D309-40B5-9CA7-AE0724ACBE30}" type="datetimeFigureOut">
              <a:rPr lang="en-US" smtClean="0"/>
              <a:pPr/>
              <a:t>4/28/2017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E11A16BF-1FC8-48A6-8DC7-0052F19BF013}" type="slidenum">
              <a:rPr lang="en-US" smtClean="0"/>
              <a:pPr/>
              <a:t>‹nr.›</a:t>
            </a:fld>
            <a:endParaRPr lang="en-US"/>
          </a:p>
        </p:txBody>
      </p:sp>
    </p:spTree>
    <p:extLst>
      <p:ext uri="{BB962C8B-B14F-4D97-AF65-F5344CB8AC3E}">
        <p14:creationId xmlns:p14="http://schemas.microsoft.com/office/powerpoint/2010/main" xmlns="" val="119789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28D14DE-D309-40B5-9CA7-AE0724ACBE30}" type="datetimeFigureOut">
              <a:rPr lang="en-US" smtClean="0"/>
              <a:pPr/>
              <a:t>4/28/2017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E11A16BF-1FC8-48A6-8DC7-0052F19BF013}" type="slidenum">
              <a:rPr lang="en-US" smtClean="0"/>
              <a:pPr/>
              <a:t>‹nr.›</a:t>
            </a:fld>
            <a:endParaRPr lang="en-US"/>
          </a:p>
        </p:txBody>
      </p:sp>
    </p:spTree>
    <p:extLst>
      <p:ext uri="{BB962C8B-B14F-4D97-AF65-F5344CB8AC3E}">
        <p14:creationId xmlns:p14="http://schemas.microsoft.com/office/powerpoint/2010/main" xmlns="" val="135533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28D14DE-D309-40B5-9CA7-AE0724ACBE30}" type="datetimeFigureOut">
              <a:rPr lang="en-US" smtClean="0"/>
              <a:pPr/>
              <a:t>4/28/2017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E11A16BF-1FC8-48A6-8DC7-0052F19BF013}" type="slidenum">
              <a:rPr lang="en-US" smtClean="0"/>
              <a:pPr/>
              <a:t>‹nr.›</a:t>
            </a:fld>
            <a:endParaRPr lang="en-US"/>
          </a:p>
        </p:txBody>
      </p:sp>
    </p:spTree>
    <p:extLst>
      <p:ext uri="{BB962C8B-B14F-4D97-AF65-F5344CB8AC3E}">
        <p14:creationId xmlns:p14="http://schemas.microsoft.com/office/powerpoint/2010/main" xmlns="" val="219668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C28D14DE-D309-40B5-9CA7-AE0724ACBE30}" type="datetimeFigureOut">
              <a:rPr lang="en-US" smtClean="0"/>
              <a:pPr/>
              <a:t>4/28/2017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E11A16BF-1FC8-48A6-8DC7-0052F19BF013}" type="slidenum">
              <a:rPr lang="en-US" smtClean="0"/>
              <a:pPr/>
              <a:t>‹nr.›</a:t>
            </a:fld>
            <a:endParaRPr lang="en-US"/>
          </a:p>
        </p:txBody>
      </p:sp>
    </p:spTree>
    <p:extLst>
      <p:ext uri="{BB962C8B-B14F-4D97-AF65-F5344CB8AC3E}">
        <p14:creationId xmlns:p14="http://schemas.microsoft.com/office/powerpoint/2010/main" xmlns="" val="339230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C28D14DE-D309-40B5-9CA7-AE0724ACBE30}" type="datetimeFigureOut">
              <a:rPr lang="en-US" smtClean="0"/>
              <a:pPr/>
              <a:t>4/28/2017</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E11A16BF-1FC8-48A6-8DC7-0052F19BF013}" type="slidenum">
              <a:rPr lang="en-US" smtClean="0"/>
              <a:pPr/>
              <a:t>‹nr.›</a:t>
            </a:fld>
            <a:endParaRPr lang="en-US"/>
          </a:p>
        </p:txBody>
      </p:sp>
    </p:spTree>
    <p:extLst>
      <p:ext uri="{BB962C8B-B14F-4D97-AF65-F5344CB8AC3E}">
        <p14:creationId xmlns:p14="http://schemas.microsoft.com/office/powerpoint/2010/main" xmlns="" val="1041733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C28D14DE-D309-40B5-9CA7-AE0724ACBE30}" type="datetimeFigureOut">
              <a:rPr lang="en-US" smtClean="0"/>
              <a:pPr/>
              <a:t>4/28/2017</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E11A16BF-1FC8-48A6-8DC7-0052F19BF013}" type="slidenum">
              <a:rPr lang="en-US" smtClean="0"/>
              <a:pPr/>
              <a:t>‹nr.›</a:t>
            </a:fld>
            <a:endParaRPr lang="en-US"/>
          </a:p>
        </p:txBody>
      </p:sp>
    </p:spTree>
    <p:extLst>
      <p:ext uri="{BB962C8B-B14F-4D97-AF65-F5344CB8AC3E}">
        <p14:creationId xmlns:p14="http://schemas.microsoft.com/office/powerpoint/2010/main" xmlns="" val="3326341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28D14DE-D309-40B5-9CA7-AE0724ACBE30}" type="datetimeFigureOut">
              <a:rPr lang="en-US" smtClean="0"/>
              <a:pPr/>
              <a:t>4/28/2017</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E11A16BF-1FC8-48A6-8DC7-0052F19BF013}" type="slidenum">
              <a:rPr lang="en-US" smtClean="0"/>
              <a:pPr/>
              <a:t>‹nr.›</a:t>
            </a:fld>
            <a:endParaRPr lang="en-US"/>
          </a:p>
        </p:txBody>
      </p:sp>
    </p:spTree>
    <p:extLst>
      <p:ext uri="{BB962C8B-B14F-4D97-AF65-F5344CB8AC3E}">
        <p14:creationId xmlns:p14="http://schemas.microsoft.com/office/powerpoint/2010/main" xmlns="" val="2508290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28D14DE-D309-40B5-9CA7-AE0724ACBE30}" type="datetimeFigureOut">
              <a:rPr lang="en-US" smtClean="0"/>
              <a:pPr/>
              <a:t>4/28/2017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E11A16BF-1FC8-48A6-8DC7-0052F19BF013}" type="slidenum">
              <a:rPr lang="en-US" smtClean="0"/>
              <a:pPr/>
              <a:t>‹nr.›</a:t>
            </a:fld>
            <a:endParaRPr lang="en-US"/>
          </a:p>
        </p:txBody>
      </p:sp>
    </p:spTree>
    <p:extLst>
      <p:ext uri="{BB962C8B-B14F-4D97-AF65-F5344CB8AC3E}">
        <p14:creationId xmlns:p14="http://schemas.microsoft.com/office/powerpoint/2010/main" xmlns="" val="351687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28D14DE-D309-40B5-9CA7-AE0724ACBE30}" type="datetimeFigureOut">
              <a:rPr lang="en-US" smtClean="0"/>
              <a:pPr/>
              <a:t>4/28/2017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E11A16BF-1FC8-48A6-8DC7-0052F19BF013}" type="slidenum">
              <a:rPr lang="en-US" smtClean="0"/>
              <a:pPr/>
              <a:t>‹nr.›</a:t>
            </a:fld>
            <a:endParaRPr lang="en-US"/>
          </a:p>
        </p:txBody>
      </p:sp>
    </p:spTree>
    <p:extLst>
      <p:ext uri="{BB962C8B-B14F-4D97-AF65-F5344CB8AC3E}">
        <p14:creationId xmlns:p14="http://schemas.microsoft.com/office/powerpoint/2010/main" xmlns="" val="29218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D14DE-D309-40B5-9CA7-AE0724ACBE30}" type="datetimeFigureOut">
              <a:rPr lang="en-US" smtClean="0"/>
              <a:pPr/>
              <a:t>4/28/2017</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A16BF-1FC8-48A6-8DC7-0052F19BF013}" type="slidenum">
              <a:rPr lang="en-US" smtClean="0"/>
              <a:pPr/>
              <a:t>‹nr.›</a:t>
            </a:fld>
            <a:endParaRPr lang="en-US"/>
          </a:p>
        </p:txBody>
      </p:sp>
    </p:spTree>
    <p:extLst>
      <p:ext uri="{BB962C8B-B14F-4D97-AF65-F5344CB8AC3E}">
        <p14:creationId xmlns:p14="http://schemas.microsoft.com/office/powerpoint/2010/main" xmlns="" val="2932222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diplomatie.gouv.fr/"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gif"/><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58.jpe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61.gif"/></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gif"/></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85800" y="1958975"/>
            <a:ext cx="7772400" cy="1470025"/>
          </a:xfrm>
        </p:spPr>
        <p:txBody>
          <a:bodyPr>
            <a:noAutofit/>
          </a:bodyPr>
          <a:lstStyle/>
          <a:p>
            <a:r>
              <a:rPr lang="en-US" sz="3200" dirty="0" smtClean="0">
                <a:solidFill>
                  <a:schemeClr val="bg1"/>
                </a:solidFill>
              </a:rPr>
              <a:t>THE EUROPEAN UNION CONSTRUCTION</a:t>
            </a:r>
            <a:br>
              <a:rPr lang="en-US" sz="3200" dirty="0" smtClean="0">
                <a:solidFill>
                  <a:schemeClr val="bg1"/>
                </a:solidFill>
              </a:rPr>
            </a:br>
            <a:r>
              <a:rPr lang="en-US" sz="3200" dirty="0" smtClean="0">
                <a:solidFill>
                  <a:schemeClr val="bg1"/>
                </a:solidFill>
              </a:rPr>
              <a:t>and THE CREATION OF THE EUROPEAN SPECIALTY OF ENDOCRINOLOGY</a:t>
            </a:r>
            <a:endParaRPr lang="en-US" sz="3200" dirty="0">
              <a:solidFill>
                <a:schemeClr val="bg1"/>
              </a:solidFill>
            </a:endParaRPr>
          </a:p>
        </p:txBody>
      </p:sp>
      <p:sp>
        <p:nvSpPr>
          <p:cNvPr id="5" name="Sous-titre 4"/>
          <p:cNvSpPr>
            <a:spLocks noGrp="1"/>
          </p:cNvSpPr>
          <p:nvPr>
            <p:ph type="subTitle" idx="1"/>
          </p:nvPr>
        </p:nvSpPr>
        <p:spPr>
          <a:xfrm>
            <a:off x="1371600" y="3429000"/>
            <a:ext cx="6400800" cy="1752600"/>
          </a:xfrm>
        </p:spPr>
        <p:txBody>
          <a:bodyPr>
            <a:normAutofit/>
          </a:bodyPr>
          <a:lstStyle/>
          <a:p>
            <a:r>
              <a:rPr lang="en-US" dirty="0" smtClean="0">
                <a:solidFill>
                  <a:srgbClr val="FFFE00"/>
                </a:solidFill>
              </a:rPr>
              <a:t>Jean-Louis </a:t>
            </a:r>
            <a:r>
              <a:rPr lang="en-US" dirty="0" err="1" smtClean="0">
                <a:solidFill>
                  <a:srgbClr val="FFFE00"/>
                </a:solidFill>
              </a:rPr>
              <a:t>Wémeau</a:t>
            </a:r>
            <a:endParaRPr lang="en-US" smtClean="0">
              <a:solidFill>
                <a:srgbClr val="FFFE00"/>
              </a:solidFill>
            </a:endParaRPr>
          </a:p>
          <a:p>
            <a:r>
              <a:rPr lang="en-US" sz="2800" smtClean="0">
                <a:solidFill>
                  <a:srgbClr val="FFFE00"/>
                </a:solidFill>
              </a:rPr>
              <a:t>University of Lille 2- France</a:t>
            </a:r>
          </a:p>
        </p:txBody>
      </p:sp>
      <p:sp>
        <p:nvSpPr>
          <p:cNvPr id="6" name="ZoneTexte 5"/>
          <p:cNvSpPr txBox="1"/>
          <p:nvPr/>
        </p:nvSpPr>
        <p:spPr>
          <a:xfrm>
            <a:off x="5796136" y="6372036"/>
            <a:ext cx="2853666" cy="400110"/>
          </a:xfrm>
          <a:prstGeom prst="rect">
            <a:avLst/>
          </a:prstGeom>
          <a:noFill/>
        </p:spPr>
        <p:txBody>
          <a:bodyPr wrap="none" rtlCol="0">
            <a:spAutoFit/>
          </a:bodyPr>
          <a:lstStyle/>
          <a:p>
            <a:r>
              <a:rPr lang="en-US" sz="2000" i="1" smtClean="0"/>
              <a:t>Corfu, 2017 the 28</a:t>
            </a:r>
            <a:r>
              <a:rPr lang="en-US" sz="2000" i="1" baseline="30000" smtClean="0"/>
              <a:t>th</a:t>
            </a:r>
            <a:r>
              <a:rPr lang="en-US" sz="2000" i="1" smtClean="0"/>
              <a:t> April </a:t>
            </a:r>
            <a:endParaRPr lang="en-US" sz="2000" i="1"/>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676" y="125808"/>
            <a:ext cx="2998262" cy="18630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784" y="4581128"/>
            <a:ext cx="2930378" cy="1656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descr="C:\Users\wemeau\Pictures\PHOTOS 2010 NOEL-NOUVEL AN 2010\PHOTOS ETE 2005\BONDUES 2005 01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69693" y="4581128"/>
            <a:ext cx="3021520" cy="165277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Salle des séances"/>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6388562" y="4558515"/>
            <a:ext cx="2692583" cy="1675389"/>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media1.picsearch.com/is?58iKKgHAlhjYLmp8nG8q7_TvEiIYz4oCw67wDGjB_aQ&amp;height=255"/>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8614" b="8614"/>
          <a:stretch/>
        </p:blipFill>
        <p:spPr bwMode="auto">
          <a:xfrm>
            <a:off x="5604054" y="116632"/>
            <a:ext cx="3067924" cy="1800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21789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smtClean="0"/>
              <a:t>The great steps </a:t>
            </a:r>
            <a:br>
              <a:rPr lang="en-US" smtClean="0"/>
            </a:br>
            <a:r>
              <a:rPr lang="en-US" smtClean="0"/>
              <a:t>of the European Construction</a:t>
            </a:r>
            <a:endParaRPr lang="en-US"/>
          </a:p>
        </p:txBody>
      </p:sp>
      <p:sp>
        <p:nvSpPr>
          <p:cNvPr id="3" name="Espace réservé du contenu 2"/>
          <p:cNvSpPr>
            <a:spLocks noGrp="1"/>
          </p:cNvSpPr>
          <p:nvPr>
            <p:ph sz="half" idx="1"/>
          </p:nvPr>
        </p:nvSpPr>
        <p:spPr>
          <a:xfrm>
            <a:off x="457200" y="1672208"/>
            <a:ext cx="4834880" cy="4853136"/>
          </a:xfrm>
        </p:spPr>
        <p:txBody>
          <a:bodyPr>
            <a:noAutofit/>
          </a:bodyPr>
          <a:lstStyle/>
          <a:p>
            <a:r>
              <a:rPr lang="fr-FR" sz="2400" dirty="0" smtClean="0"/>
              <a:t>1951 : </a:t>
            </a:r>
            <a:r>
              <a:rPr lang="en-US" sz="2400" dirty="0"/>
              <a:t>Creation of the </a:t>
            </a:r>
            <a:r>
              <a:rPr lang="en-US" sz="2400" dirty="0">
                <a:solidFill>
                  <a:srgbClr val="FF0000"/>
                </a:solidFill>
              </a:rPr>
              <a:t>European Community of </a:t>
            </a:r>
            <a:r>
              <a:rPr lang="en-US" sz="2400" dirty="0" smtClean="0">
                <a:solidFill>
                  <a:srgbClr val="FF0000"/>
                </a:solidFill>
              </a:rPr>
              <a:t>Coal </a:t>
            </a:r>
            <a:r>
              <a:rPr lang="en-US" sz="2400" dirty="0">
                <a:solidFill>
                  <a:srgbClr val="FF0000"/>
                </a:solidFill>
              </a:rPr>
              <a:t>and </a:t>
            </a:r>
            <a:r>
              <a:rPr lang="en-US" sz="2400" dirty="0" smtClean="0">
                <a:solidFill>
                  <a:srgbClr val="FF0000"/>
                </a:solidFill>
              </a:rPr>
              <a:t>Steel </a:t>
            </a:r>
            <a:r>
              <a:rPr lang="en-US" sz="2400" dirty="0"/>
              <a:t>(ECSC) around 6 </a:t>
            </a:r>
            <a:r>
              <a:rPr lang="en-US" sz="2400" dirty="0" smtClean="0"/>
              <a:t>States</a:t>
            </a:r>
            <a:endParaRPr lang="fr-FR" sz="2000" dirty="0" smtClean="0"/>
          </a:p>
          <a:p>
            <a:r>
              <a:rPr lang="fr-FR" sz="2400" dirty="0" smtClean="0"/>
              <a:t>1952 : </a:t>
            </a:r>
            <a:r>
              <a:rPr lang="en-US" sz="2400" dirty="0"/>
              <a:t>Creation of the </a:t>
            </a:r>
            <a:r>
              <a:rPr lang="en-US" sz="2400" dirty="0" smtClean="0">
                <a:solidFill>
                  <a:srgbClr val="FF0000"/>
                </a:solidFill>
              </a:rPr>
              <a:t>European </a:t>
            </a:r>
            <a:r>
              <a:rPr lang="en-US" sz="2400" dirty="0">
                <a:solidFill>
                  <a:srgbClr val="FF0000"/>
                </a:solidFill>
              </a:rPr>
              <a:t>Community </a:t>
            </a:r>
            <a:r>
              <a:rPr lang="en-US" sz="2400" dirty="0" smtClean="0">
                <a:solidFill>
                  <a:srgbClr val="FF0000"/>
                </a:solidFill>
              </a:rPr>
              <a:t>Defense </a:t>
            </a:r>
            <a:r>
              <a:rPr lang="en-US" sz="2400" dirty="0" smtClean="0"/>
              <a:t>(ECD</a:t>
            </a:r>
            <a:r>
              <a:rPr lang="en-US" sz="2400" dirty="0"/>
              <a:t>) </a:t>
            </a:r>
            <a:endParaRPr lang="en-US" sz="2400" dirty="0" smtClean="0"/>
          </a:p>
          <a:p>
            <a:pPr marL="0" indent="0">
              <a:buNone/>
            </a:pPr>
            <a:r>
              <a:rPr lang="en-US" sz="2000" dirty="0"/>
              <a:t> </a:t>
            </a:r>
            <a:r>
              <a:rPr lang="en-US" sz="2000" dirty="0" smtClean="0"/>
              <a:t> 	[</a:t>
            </a:r>
            <a:r>
              <a:rPr lang="en-US" sz="2000" i="1" dirty="0"/>
              <a:t>P</a:t>
            </a:r>
            <a:r>
              <a:rPr lang="en-US" sz="2000" i="1" dirty="0" smtClean="0"/>
              <a:t>roject </a:t>
            </a:r>
            <a:r>
              <a:rPr lang="en-US" sz="2000" i="1" dirty="0"/>
              <a:t>rejected by the </a:t>
            </a:r>
            <a:r>
              <a:rPr lang="en-US" sz="2000" i="1" dirty="0" smtClean="0"/>
              <a:t>French 	Parliament </a:t>
            </a:r>
            <a:r>
              <a:rPr lang="en-US" sz="2000" i="1" dirty="0"/>
              <a:t>in </a:t>
            </a:r>
            <a:r>
              <a:rPr lang="en-US" sz="2000" i="1" dirty="0" smtClean="0"/>
              <a:t>1954</a:t>
            </a:r>
            <a:r>
              <a:rPr lang="en-US" sz="2000" dirty="0" smtClean="0"/>
              <a:t>]</a:t>
            </a:r>
            <a:endParaRPr lang="fr-FR" sz="2000" dirty="0" smtClean="0"/>
          </a:p>
          <a:p>
            <a:r>
              <a:rPr lang="fr-FR" sz="2400" dirty="0" smtClean="0"/>
              <a:t>1957 : </a:t>
            </a:r>
            <a:r>
              <a:rPr lang="en-US" sz="2400" dirty="0"/>
              <a:t>Treaty of Rome.  </a:t>
            </a:r>
            <a:r>
              <a:rPr lang="en-US" sz="2400" dirty="0" smtClean="0"/>
              <a:t>      Creation </a:t>
            </a:r>
            <a:r>
              <a:rPr lang="en-US" sz="2400" dirty="0"/>
              <a:t>of the </a:t>
            </a:r>
            <a:r>
              <a:rPr lang="en-US" sz="2400" dirty="0">
                <a:solidFill>
                  <a:srgbClr val="FF0000"/>
                </a:solidFill>
              </a:rPr>
              <a:t>European E</a:t>
            </a:r>
            <a:r>
              <a:rPr lang="en-US" sz="2400" dirty="0" smtClean="0">
                <a:solidFill>
                  <a:srgbClr val="FF0000"/>
                </a:solidFill>
              </a:rPr>
              <a:t>conomic Community</a:t>
            </a:r>
            <a:r>
              <a:rPr lang="fr-FR" sz="2400" dirty="0" smtClean="0">
                <a:solidFill>
                  <a:srgbClr val="FF0000"/>
                </a:solidFill>
              </a:rPr>
              <a:t> </a:t>
            </a:r>
            <a:r>
              <a:rPr lang="en-US" sz="2400" dirty="0"/>
              <a:t>(EEC)</a:t>
            </a:r>
            <a:r>
              <a:rPr lang="fr-FR" sz="2400" dirty="0" smtClean="0"/>
              <a:t> </a:t>
            </a:r>
          </a:p>
          <a:p>
            <a:pPr lvl="1"/>
            <a:r>
              <a:rPr lang="en-US" sz="2000" dirty="0" smtClean="0"/>
              <a:t>Supranational abilities enlarged</a:t>
            </a:r>
          </a:p>
          <a:p>
            <a:pPr lvl="1"/>
            <a:r>
              <a:rPr lang="en-US" sz="2000" dirty="0" smtClean="0"/>
              <a:t>Duty fees reduced</a:t>
            </a:r>
          </a:p>
        </p:txBody>
      </p:sp>
      <p:pic>
        <p:nvPicPr>
          <p:cNvPr id="4098" name="Picture 2"/>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xmlns="" val="0"/>
              </a:ext>
            </a:extLst>
          </a:blip>
          <a:srcRect t="-1" b="-597"/>
          <a:stretch/>
        </p:blipFill>
        <p:spPr bwMode="auto">
          <a:xfrm>
            <a:off x="5793432" y="1556792"/>
            <a:ext cx="2667000" cy="27591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0" name="Picture 4" descr=" "/>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24128" y="4567768"/>
            <a:ext cx="2952328" cy="20093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79788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a:t>The great steps </a:t>
            </a:r>
            <a:br>
              <a:rPr lang="en-US"/>
            </a:br>
            <a:r>
              <a:rPr lang="en-US"/>
              <a:t>of the European Construction</a:t>
            </a:r>
            <a:endParaRPr lang="fr-FR"/>
          </a:p>
        </p:txBody>
      </p:sp>
      <p:sp>
        <p:nvSpPr>
          <p:cNvPr id="3" name="Espace réservé du contenu 2"/>
          <p:cNvSpPr>
            <a:spLocks noGrp="1"/>
          </p:cNvSpPr>
          <p:nvPr>
            <p:ph sz="half" idx="1"/>
          </p:nvPr>
        </p:nvSpPr>
        <p:spPr>
          <a:xfrm>
            <a:off x="179512" y="1484784"/>
            <a:ext cx="4752528" cy="4925144"/>
          </a:xfrm>
        </p:spPr>
        <p:txBody>
          <a:bodyPr>
            <a:noAutofit/>
          </a:bodyPr>
          <a:lstStyle/>
          <a:p>
            <a:r>
              <a:rPr lang="fr-FR" sz="2400" dirty="0" smtClean="0"/>
              <a:t>1986 : </a:t>
            </a:r>
            <a:r>
              <a:rPr lang="en-US" sz="2400" dirty="0">
                <a:solidFill>
                  <a:srgbClr val="FF0000"/>
                </a:solidFill>
              </a:rPr>
              <a:t>European S</a:t>
            </a:r>
            <a:r>
              <a:rPr lang="en-US" sz="2400" dirty="0" smtClean="0">
                <a:solidFill>
                  <a:srgbClr val="FF0000"/>
                </a:solidFill>
              </a:rPr>
              <a:t>ingle </a:t>
            </a:r>
            <a:r>
              <a:rPr lang="en-US" sz="2400" dirty="0">
                <a:solidFill>
                  <a:srgbClr val="FF0000"/>
                </a:solidFill>
              </a:rPr>
              <a:t>Act</a:t>
            </a:r>
            <a:endParaRPr lang="en-US" sz="2400" dirty="0" smtClean="0">
              <a:solidFill>
                <a:srgbClr val="FF0000"/>
              </a:solidFill>
            </a:endParaRPr>
          </a:p>
          <a:p>
            <a:pPr lvl="1"/>
            <a:r>
              <a:rPr lang="en-US" sz="2000" dirty="0" smtClean="0"/>
              <a:t>Creation of an European Market.</a:t>
            </a:r>
          </a:p>
          <a:p>
            <a:pPr lvl="1"/>
            <a:r>
              <a:rPr lang="en-US" sz="1800" dirty="0" smtClean="0"/>
              <a:t>Free </a:t>
            </a:r>
            <a:r>
              <a:rPr lang="en-US" sz="1800" dirty="0"/>
              <a:t>movement of capital and </a:t>
            </a:r>
            <a:r>
              <a:rPr lang="en-US" sz="1800" dirty="0" smtClean="0"/>
              <a:t>services.</a:t>
            </a:r>
          </a:p>
          <a:p>
            <a:pPr lvl="1"/>
            <a:r>
              <a:rPr lang="en-US" sz="1800" dirty="0" smtClean="0"/>
              <a:t>Creation </a:t>
            </a:r>
            <a:r>
              <a:rPr lang="en-US" sz="1800" dirty="0"/>
              <a:t>of </a:t>
            </a:r>
            <a:r>
              <a:rPr lang="en-US" sz="1800" dirty="0" smtClean="0"/>
              <a:t>an </a:t>
            </a:r>
            <a:r>
              <a:rPr lang="en-US" sz="1800" dirty="0"/>
              <a:t>European Council</a:t>
            </a:r>
            <a:r>
              <a:rPr lang="fr-FR" sz="1600" dirty="0" smtClean="0"/>
              <a:t>.</a:t>
            </a:r>
          </a:p>
          <a:p>
            <a:r>
              <a:rPr lang="fr-FR" sz="2400" dirty="0" smtClean="0"/>
              <a:t>1992 : </a:t>
            </a:r>
            <a:r>
              <a:rPr lang="en-US" sz="2400" dirty="0" smtClean="0"/>
              <a:t>Maastricht’s Treaty</a:t>
            </a:r>
          </a:p>
          <a:p>
            <a:pPr lvl="1"/>
            <a:r>
              <a:rPr lang="en-US" sz="1800" dirty="0" smtClean="0"/>
              <a:t>The </a:t>
            </a:r>
            <a:r>
              <a:rPr lang="en-US" sz="1800" dirty="0"/>
              <a:t>EEC became </a:t>
            </a:r>
            <a:r>
              <a:rPr lang="en-US" sz="2000" dirty="0">
                <a:solidFill>
                  <a:srgbClr val="FF0000"/>
                </a:solidFill>
              </a:rPr>
              <a:t>the </a:t>
            </a:r>
            <a:r>
              <a:rPr lang="en-US" dirty="0">
                <a:solidFill>
                  <a:srgbClr val="FF0000"/>
                </a:solidFill>
              </a:rPr>
              <a:t>European 	</a:t>
            </a:r>
            <a:r>
              <a:rPr lang="en-US" dirty="0" smtClean="0">
                <a:solidFill>
                  <a:srgbClr val="FF0000"/>
                </a:solidFill>
              </a:rPr>
              <a:t>Community</a:t>
            </a:r>
          </a:p>
          <a:p>
            <a:pPr lvl="1"/>
            <a:r>
              <a:rPr lang="en-US" sz="1800" dirty="0" smtClean="0"/>
              <a:t>Free </a:t>
            </a:r>
            <a:r>
              <a:rPr lang="en-US" sz="1800" dirty="0"/>
              <a:t>movement of citizens. </a:t>
            </a:r>
            <a:endParaRPr lang="en-US" sz="1800" dirty="0" smtClean="0"/>
          </a:p>
          <a:p>
            <a:pPr lvl="1"/>
            <a:r>
              <a:rPr lang="en-US" sz="1800" dirty="0" smtClean="0"/>
              <a:t>Expansion </a:t>
            </a:r>
            <a:r>
              <a:rPr lang="en-US" sz="1800" dirty="0"/>
              <a:t>of </a:t>
            </a:r>
            <a:r>
              <a:rPr lang="en-US" sz="1800" dirty="0" smtClean="0"/>
              <a:t>abilities to </a:t>
            </a:r>
            <a:r>
              <a:rPr lang="en-US" sz="1800" dirty="0"/>
              <a:t>culture, transport, water, energy, environmental </a:t>
            </a:r>
            <a:r>
              <a:rPr lang="en-US" sz="1800" dirty="0" smtClean="0"/>
              <a:t>protection, </a:t>
            </a:r>
            <a:r>
              <a:rPr lang="en-US" sz="1800" b="1" dirty="0" smtClean="0"/>
              <a:t>education</a:t>
            </a:r>
            <a:r>
              <a:rPr lang="en-US" sz="1800" b="1" dirty="0"/>
              <a:t>, training, public health</a:t>
            </a:r>
            <a:r>
              <a:rPr lang="en-US" sz="1800" dirty="0" smtClean="0"/>
              <a:t>..</a:t>
            </a:r>
          </a:p>
          <a:p>
            <a:r>
              <a:rPr lang="en-US" sz="2400" dirty="0" smtClean="0"/>
              <a:t>1997 : Amsterdam’s </a:t>
            </a:r>
            <a:r>
              <a:rPr lang="en-US" sz="2400" dirty="0"/>
              <a:t>Treaty</a:t>
            </a:r>
            <a:r>
              <a:rPr lang="en-US" sz="2400" dirty="0" smtClean="0"/>
              <a:t> </a:t>
            </a:r>
          </a:p>
          <a:p>
            <a:pPr lvl="1"/>
            <a:r>
              <a:rPr lang="en-US" sz="1800" dirty="0" smtClean="0"/>
              <a:t>European system of freedom, security and justice</a:t>
            </a:r>
          </a:p>
        </p:txBody>
      </p:sp>
      <p:pic>
        <p:nvPicPr>
          <p:cNvPr id="5122" name="Picture 2"/>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xmlns="" val="0"/>
              </a:ext>
            </a:extLst>
          </a:blip>
          <a:srcRect r="5489" b="3701"/>
          <a:stretch/>
        </p:blipFill>
        <p:spPr bwMode="auto">
          <a:xfrm>
            <a:off x="4716017" y="1556792"/>
            <a:ext cx="4392170" cy="38507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ZoneTexte 3"/>
          <p:cNvSpPr txBox="1"/>
          <p:nvPr/>
        </p:nvSpPr>
        <p:spPr>
          <a:xfrm>
            <a:off x="5148064" y="5445224"/>
            <a:ext cx="3960123" cy="1754326"/>
          </a:xfrm>
          <a:prstGeom prst="rect">
            <a:avLst/>
          </a:prstGeom>
          <a:noFill/>
        </p:spPr>
        <p:txBody>
          <a:bodyPr wrap="none" rtlCol="0">
            <a:spAutoFit/>
          </a:bodyPr>
          <a:lstStyle/>
          <a:p>
            <a:r>
              <a:rPr lang="en-US" dirty="0"/>
              <a:t>1973 United Kingdom, </a:t>
            </a:r>
            <a:r>
              <a:rPr lang="en-US" dirty="0" smtClean="0"/>
              <a:t>Ireland, </a:t>
            </a:r>
            <a:r>
              <a:rPr lang="en-US" dirty="0"/>
              <a:t>Denmark</a:t>
            </a:r>
          </a:p>
          <a:p>
            <a:r>
              <a:rPr lang="en-US" dirty="0"/>
              <a:t>1981 </a:t>
            </a:r>
            <a:r>
              <a:rPr lang="en-US" dirty="0" smtClean="0"/>
              <a:t>Greece</a:t>
            </a:r>
            <a:endParaRPr lang="en-US" dirty="0"/>
          </a:p>
          <a:p>
            <a:r>
              <a:rPr lang="en-US" dirty="0"/>
              <a:t>1986 Spain</a:t>
            </a:r>
          </a:p>
          <a:p>
            <a:r>
              <a:rPr lang="en-US" dirty="0"/>
              <a:t>1990 </a:t>
            </a:r>
            <a:r>
              <a:rPr lang="en-US" dirty="0" smtClean="0"/>
              <a:t>East part of Germany</a:t>
            </a:r>
            <a:endParaRPr lang="en-US" dirty="0"/>
          </a:p>
          <a:p>
            <a:r>
              <a:rPr lang="en-US" dirty="0"/>
              <a:t>1995 Austria, Finland </a:t>
            </a:r>
            <a:r>
              <a:rPr lang="en-US" dirty="0" smtClean="0"/>
              <a:t>, Sweden</a:t>
            </a:r>
            <a:endParaRPr lang="en-US" dirty="0"/>
          </a:p>
          <a:p>
            <a:endParaRPr lang="en-US" dirty="0"/>
          </a:p>
        </p:txBody>
      </p:sp>
    </p:spTree>
    <p:extLst>
      <p:ext uri="{BB962C8B-B14F-4D97-AF65-F5344CB8AC3E}">
        <p14:creationId xmlns:p14="http://schemas.microsoft.com/office/powerpoint/2010/main" xmlns="" val="2021279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The great steps </a:t>
            </a:r>
            <a:br>
              <a:rPr lang="en-US" dirty="0"/>
            </a:br>
            <a:r>
              <a:rPr lang="en-US" dirty="0"/>
              <a:t>of the European Construction</a:t>
            </a:r>
            <a:endParaRPr lang="fr-FR" dirty="0"/>
          </a:p>
        </p:txBody>
      </p:sp>
      <p:sp>
        <p:nvSpPr>
          <p:cNvPr id="6" name="Espace réservé du contenu 2"/>
          <p:cNvSpPr>
            <a:spLocks noGrp="1"/>
          </p:cNvSpPr>
          <p:nvPr>
            <p:ph idx="1"/>
          </p:nvPr>
        </p:nvSpPr>
        <p:spPr>
          <a:xfrm>
            <a:off x="179512" y="1600200"/>
            <a:ext cx="4546848" cy="4853136"/>
          </a:xfrm>
        </p:spPr>
        <p:txBody>
          <a:bodyPr>
            <a:normAutofit fontScale="77500" lnSpcReduction="20000"/>
          </a:bodyPr>
          <a:lstStyle/>
          <a:p>
            <a:r>
              <a:rPr lang="en-US" sz="3500" dirty="0" smtClean="0"/>
              <a:t>2001 </a:t>
            </a:r>
            <a:r>
              <a:rPr lang="en-US" sz="3500" dirty="0" err="1" smtClean="0"/>
              <a:t>Nice’s</a:t>
            </a:r>
            <a:r>
              <a:rPr lang="en-US" sz="3500" dirty="0" smtClean="0"/>
              <a:t> Treaty </a:t>
            </a:r>
          </a:p>
          <a:p>
            <a:pPr lvl="1"/>
            <a:r>
              <a:rPr lang="en-US" sz="3200" dirty="0" smtClean="0"/>
              <a:t>European Parliament's co-legislator role. </a:t>
            </a:r>
          </a:p>
          <a:p>
            <a:pPr lvl="1"/>
            <a:r>
              <a:rPr lang="en-US" sz="3200" dirty="0" smtClean="0"/>
              <a:t>Right of appeal to the Court of Justice for the European communities</a:t>
            </a:r>
          </a:p>
          <a:p>
            <a:r>
              <a:rPr lang="en-US" sz="3500" dirty="0" smtClean="0"/>
              <a:t>2004 </a:t>
            </a:r>
            <a:r>
              <a:rPr lang="en-US" sz="3500" dirty="0" smtClean="0">
                <a:solidFill>
                  <a:srgbClr val="FF0000"/>
                </a:solidFill>
              </a:rPr>
              <a:t>European Constitution</a:t>
            </a:r>
          </a:p>
          <a:p>
            <a:pPr marL="0" indent="0">
              <a:buNone/>
            </a:pPr>
            <a:r>
              <a:rPr lang="en-US" sz="2400" dirty="0" smtClean="0"/>
              <a:t>    	</a:t>
            </a:r>
            <a:r>
              <a:rPr lang="en-US" sz="2400" i="1" dirty="0" smtClean="0"/>
              <a:t> [Project rejected by a referendum 	by  France and the Netherlands]</a:t>
            </a:r>
          </a:p>
          <a:p>
            <a:r>
              <a:rPr lang="en-US" sz="3500" dirty="0" smtClean="0"/>
              <a:t>2009 </a:t>
            </a:r>
            <a:r>
              <a:rPr lang="en-US" sz="3500" dirty="0" err="1" smtClean="0"/>
              <a:t>Lisbonne’s</a:t>
            </a:r>
            <a:r>
              <a:rPr lang="en-US" sz="3500" dirty="0" smtClean="0"/>
              <a:t> treaty                   </a:t>
            </a:r>
            <a:r>
              <a:rPr lang="en-US" sz="3000" dirty="0" smtClean="0"/>
              <a:t>Formalization of the </a:t>
            </a:r>
            <a:r>
              <a:rPr lang="en-US" sz="3000" dirty="0" smtClean="0">
                <a:solidFill>
                  <a:srgbClr val="FF0000"/>
                </a:solidFill>
              </a:rPr>
              <a:t>Treaty of the European Parliament</a:t>
            </a:r>
            <a:endParaRPr lang="en-US" sz="2800" dirty="0" smtClean="0">
              <a:solidFill>
                <a:srgbClr val="FF0000"/>
              </a:solidFill>
            </a:endParaRPr>
          </a:p>
          <a:p>
            <a:r>
              <a:rPr lang="en-US" sz="3500" dirty="0" smtClean="0"/>
              <a:t>2012 : Nobel Prize awarded to the European Union</a:t>
            </a:r>
          </a:p>
          <a:p>
            <a:pPr marL="0" indent="0">
              <a:buNone/>
            </a:pPr>
            <a:endParaRPr lang="fr-FR" sz="2800" dirty="0" smtClean="0"/>
          </a:p>
        </p:txBody>
      </p:sp>
      <p:sp>
        <p:nvSpPr>
          <p:cNvPr id="3" name="Espace réservé du contenu 2"/>
          <p:cNvSpPr>
            <a:spLocks noGrp="1"/>
          </p:cNvSpPr>
          <p:nvPr>
            <p:ph sz="half" idx="2"/>
          </p:nvPr>
        </p:nvSpPr>
        <p:spPr/>
        <p:txBody>
          <a:bodyPr/>
          <a:lstStyle/>
          <a:p>
            <a:endParaRPr lang="en-US"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489" b="3701"/>
          <a:stretch/>
        </p:blipFill>
        <p:spPr bwMode="auto">
          <a:xfrm>
            <a:off x="4648200" y="1556792"/>
            <a:ext cx="4459987" cy="38507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4896544" y="5445224"/>
            <a:ext cx="4211960" cy="1477328"/>
          </a:xfrm>
          <a:prstGeom prst="rect">
            <a:avLst/>
          </a:prstGeom>
        </p:spPr>
        <p:txBody>
          <a:bodyPr wrap="square">
            <a:spAutoFit/>
          </a:bodyPr>
          <a:lstStyle/>
          <a:p>
            <a:r>
              <a:rPr lang="en-US" dirty="0"/>
              <a:t>2004 Cyprus, Estonia, Hungarian, </a:t>
            </a:r>
            <a:r>
              <a:rPr lang="en-US" dirty="0" err="1" smtClean="0"/>
              <a:t>Lettonia</a:t>
            </a:r>
            <a:r>
              <a:rPr lang="en-US" dirty="0"/>
              <a:t>, Malta, Poland, Czech Republic, Slovakia, Slovenia</a:t>
            </a:r>
          </a:p>
          <a:p>
            <a:r>
              <a:rPr lang="en-US" dirty="0"/>
              <a:t>2007 Bulgaria, Romania</a:t>
            </a:r>
          </a:p>
          <a:p>
            <a:r>
              <a:rPr lang="en-US" dirty="0"/>
              <a:t>2013 Croatia</a:t>
            </a:r>
          </a:p>
        </p:txBody>
      </p:sp>
    </p:spTree>
    <p:extLst>
      <p:ext uri="{BB962C8B-B14F-4D97-AF65-F5344CB8AC3E}">
        <p14:creationId xmlns:p14="http://schemas.microsoft.com/office/powerpoint/2010/main" xmlns="" val="2498589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75655" y="980728"/>
            <a:ext cx="6365993" cy="5612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re 1"/>
          <p:cNvSpPr>
            <a:spLocks noGrp="1"/>
          </p:cNvSpPr>
          <p:nvPr>
            <p:ph type="title"/>
          </p:nvPr>
        </p:nvSpPr>
        <p:spPr>
          <a:xfrm>
            <a:off x="0" y="-27384"/>
            <a:ext cx="9144000" cy="1143000"/>
          </a:xfrm>
        </p:spPr>
        <p:txBody>
          <a:bodyPr>
            <a:normAutofit/>
          </a:bodyPr>
          <a:lstStyle/>
          <a:p>
            <a:r>
              <a:rPr lang="en-US" sz="3600" smtClean="0"/>
              <a:t>The 28 states of  European Union until 2017</a:t>
            </a:r>
            <a:endParaRPr lang="en-US" sz="3600"/>
          </a:p>
        </p:txBody>
      </p:sp>
    </p:spTree>
    <p:extLst>
      <p:ext uri="{BB962C8B-B14F-4D97-AF65-F5344CB8AC3E}">
        <p14:creationId xmlns:p14="http://schemas.microsoft.com/office/powerpoint/2010/main" xmlns="" val="2492713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en-US"/>
              <a:t>The 28 states of  European Union</a:t>
            </a:r>
            <a:endParaRPr lang="fr-FR"/>
          </a:p>
        </p:txBody>
      </p:sp>
      <p:sp>
        <p:nvSpPr>
          <p:cNvPr id="3" name="Espace réservé du texte 2"/>
          <p:cNvSpPr>
            <a:spLocks noGrp="1"/>
          </p:cNvSpPr>
          <p:nvPr>
            <p:ph type="body" idx="1"/>
          </p:nvPr>
        </p:nvSpPr>
        <p:spPr>
          <a:xfrm>
            <a:off x="457200" y="1196752"/>
            <a:ext cx="4040188" cy="639762"/>
          </a:xfrm>
        </p:spPr>
        <p:txBody>
          <a:bodyPr>
            <a:normAutofit/>
          </a:bodyPr>
          <a:lstStyle/>
          <a:p>
            <a:pPr algn="ctr"/>
            <a:r>
              <a:rPr lang="en-US" sz="2800" i="1" smtClean="0"/>
              <a:t>One Unit</a:t>
            </a:r>
            <a:endParaRPr lang="en-US" sz="2800" i="1"/>
          </a:p>
        </p:txBody>
      </p:sp>
      <p:sp>
        <p:nvSpPr>
          <p:cNvPr id="5" name="Espace réservé du contenu 4"/>
          <p:cNvSpPr>
            <a:spLocks noGrp="1"/>
          </p:cNvSpPr>
          <p:nvPr>
            <p:ph sz="half" idx="2"/>
          </p:nvPr>
        </p:nvSpPr>
        <p:spPr>
          <a:xfrm>
            <a:off x="72008" y="1886843"/>
            <a:ext cx="4932040" cy="4422477"/>
          </a:xfrm>
        </p:spPr>
        <p:txBody>
          <a:bodyPr>
            <a:noAutofit/>
          </a:bodyPr>
          <a:lstStyle/>
          <a:p>
            <a:r>
              <a:rPr lang="en-US" smtClean="0"/>
              <a:t>One flag</a:t>
            </a:r>
          </a:p>
          <a:p>
            <a:endParaRPr lang="en-US" sz="1800" b="1" smtClean="0"/>
          </a:p>
          <a:p>
            <a:r>
              <a:rPr lang="en-US" smtClean="0"/>
              <a:t>One hymn</a:t>
            </a:r>
          </a:p>
          <a:p>
            <a:pPr marL="0" indent="0">
              <a:buNone/>
            </a:pPr>
            <a:r>
              <a:rPr lang="en-US" sz="1800" i="1" smtClean="0"/>
              <a:t>        </a:t>
            </a:r>
            <a:r>
              <a:rPr lang="en-US" sz="2000" i="1" smtClean="0">
                <a:solidFill>
                  <a:srgbClr val="0070C0"/>
                </a:solidFill>
              </a:rPr>
              <a:t>“Ode to Joy "</a:t>
            </a:r>
          </a:p>
          <a:p>
            <a:endParaRPr lang="en-US" sz="1800" smtClean="0"/>
          </a:p>
          <a:p>
            <a:r>
              <a:rPr lang="en-US" smtClean="0"/>
              <a:t>One fest</a:t>
            </a:r>
          </a:p>
          <a:p>
            <a:pPr marL="0" indent="0">
              <a:buNone/>
            </a:pPr>
            <a:r>
              <a:rPr lang="en-US" sz="1800" smtClean="0"/>
              <a:t>     </a:t>
            </a:r>
            <a:r>
              <a:rPr lang="en-US" sz="2000" smtClean="0"/>
              <a:t>“ </a:t>
            </a:r>
            <a:r>
              <a:rPr lang="en-US" sz="2000" i="1" smtClean="0">
                <a:solidFill>
                  <a:srgbClr val="0070C0"/>
                </a:solidFill>
              </a:rPr>
              <a:t>The  European Day</a:t>
            </a:r>
            <a:r>
              <a:rPr lang="en-US" sz="2000" smtClean="0">
                <a:solidFill>
                  <a:srgbClr val="0070C0"/>
                </a:solidFill>
              </a:rPr>
              <a:t>” on the 9</a:t>
            </a:r>
            <a:r>
              <a:rPr lang="en-US" sz="2000" baseline="30000" smtClean="0">
                <a:solidFill>
                  <a:srgbClr val="0070C0"/>
                </a:solidFill>
              </a:rPr>
              <a:t>th</a:t>
            </a:r>
            <a:r>
              <a:rPr lang="en-US" sz="2000" smtClean="0">
                <a:solidFill>
                  <a:srgbClr val="0070C0"/>
                </a:solidFill>
              </a:rPr>
              <a:t> May </a:t>
            </a:r>
            <a:endParaRPr lang="en-US" sz="1800" smtClean="0"/>
          </a:p>
          <a:p>
            <a:endParaRPr lang="en-US" sz="1800" smtClean="0"/>
          </a:p>
          <a:p>
            <a:r>
              <a:rPr lang="en-US" smtClean="0"/>
              <a:t>One money</a:t>
            </a:r>
          </a:p>
          <a:p>
            <a:pPr marL="0" indent="0">
              <a:buNone/>
            </a:pPr>
            <a:r>
              <a:rPr lang="en-US" sz="1800" smtClean="0">
                <a:solidFill>
                  <a:srgbClr val="0070C0"/>
                </a:solidFill>
              </a:rPr>
              <a:t>        </a:t>
            </a:r>
            <a:r>
              <a:rPr lang="en-US" sz="2000" i="1" smtClean="0">
                <a:solidFill>
                  <a:srgbClr val="0070C0"/>
                </a:solidFill>
              </a:rPr>
              <a:t>EURO</a:t>
            </a:r>
            <a:r>
              <a:rPr lang="en-US" sz="2000" smtClean="0">
                <a:solidFill>
                  <a:srgbClr val="0070C0"/>
                </a:solidFill>
              </a:rPr>
              <a:t> =  introduced on 2002 first January </a:t>
            </a:r>
            <a:endParaRPr lang="en-US" sz="1800" smtClean="0">
              <a:solidFill>
                <a:srgbClr val="0070C0"/>
              </a:solidFill>
            </a:endParaRPr>
          </a:p>
          <a:p>
            <a:endParaRPr lang="en-US" sz="1800" smtClean="0"/>
          </a:p>
          <a:p>
            <a:r>
              <a:rPr lang="en-US" smtClean="0"/>
              <a:t>One motto</a:t>
            </a:r>
          </a:p>
          <a:p>
            <a:pPr marL="0" indent="0">
              <a:buNone/>
            </a:pPr>
            <a:r>
              <a:rPr lang="en-US" sz="2000">
                <a:solidFill>
                  <a:srgbClr val="0070C0"/>
                </a:solidFill>
              </a:rPr>
              <a:t>       " </a:t>
            </a:r>
            <a:r>
              <a:rPr lang="en-US" sz="2000" i="1">
                <a:solidFill>
                  <a:srgbClr val="0070C0"/>
                </a:solidFill>
              </a:rPr>
              <a:t>United </a:t>
            </a:r>
            <a:r>
              <a:rPr lang="en-US" sz="2000" i="1" smtClean="0">
                <a:solidFill>
                  <a:srgbClr val="0070C0"/>
                </a:solidFill>
              </a:rPr>
              <a:t>in the </a:t>
            </a:r>
            <a:r>
              <a:rPr lang="en-US" sz="2000" i="1">
                <a:solidFill>
                  <a:srgbClr val="0070C0"/>
                </a:solidFill>
              </a:rPr>
              <a:t>diversity </a:t>
            </a:r>
            <a:r>
              <a:rPr lang="en-US" sz="2000">
                <a:solidFill>
                  <a:srgbClr val="0070C0"/>
                </a:solidFill>
              </a:rPr>
              <a:t>" </a:t>
            </a:r>
            <a:r>
              <a:rPr lang="en-US" sz="2000" smtClean="0">
                <a:solidFill>
                  <a:srgbClr val="0070C0"/>
                </a:solidFill>
              </a:rPr>
              <a:t>since  2004</a:t>
            </a:r>
            <a:endParaRPr lang="en-US" sz="2000">
              <a:solidFill>
                <a:srgbClr val="0070C0"/>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7824" y="1916832"/>
            <a:ext cx="1510961" cy="10081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Espace réservé du texte 5"/>
          <p:cNvSpPr>
            <a:spLocks noGrp="1"/>
          </p:cNvSpPr>
          <p:nvPr>
            <p:ph type="body" sz="quarter" idx="3"/>
          </p:nvPr>
        </p:nvSpPr>
        <p:spPr>
          <a:xfrm>
            <a:off x="4645025" y="1205062"/>
            <a:ext cx="4041775" cy="639762"/>
          </a:xfrm>
        </p:spPr>
        <p:txBody>
          <a:bodyPr>
            <a:normAutofit/>
          </a:bodyPr>
          <a:lstStyle/>
          <a:p>
            <a:pPr algn="ctr"/>
            <a:r>
              <a:rPr lang="en-US" sz="2800" i="1" dirty="0" smtClean="0"/>
              <a:t>Some diversities</a:t>
            </a:r>
            <a:endParaRPr lang="en-US" sz="2800" i="1" dirty="0"/>
          </a:p>
        </p:txBody>
      </p:sp>
      <p:sp>
        <p:nvSpPr>
          <p:cNvPr id="7" name="Espace réservé du contenu 6"/>
          <p:cNvSpPr>
            <a:spLocks noGrp="1"/>
          </p:cNvSpPr>
          <p:nvPr>
            <p:ph sz="quarter" idx="4"/>
          </p:nvPr>
        </p:nvSpPr>
        <p:spPr>
          <a:xfrm>
            <a:off x="4922713" y="2174875"/>
            <a:ext cx="4041775" cy="3951288"/>
          </a:xfrm>
        </p:spPr>
        <p:txBody>
          <a:bodyPr/>
          <a:lstStyle/>
          <a:p>
            <a:r>
              <a:rPr lang="fr-FR" dirty="0" smtClean="0"/>
              <a:t>24 official langages       </a:t>
            </a:r>
            <a:r>
              <a:rPr lang="en-US" sz="2000" dirty="0" smtClean="0">
                <a:solidFill>
                  <a:srgbClr val="0070C0"/>
                </a:solidFill>
              </a:rPr>
              <a:t>among  </a:t>
            </a:r>
            <a:r>
              <a:rPr lang="en-US" sz="2000" i="1" dirty="0" smtClean="0">
                <a:solidFill>
                  <a:srgbClr val="0070C0"/>
                </a:solidFill>
              </a:rPr>
              <a:t>them  Finnish, Lithuanian, Latvian, Slovenian, Gaelic, Croatian</a:t>
            </a:r>
          </a:p>
          <a:p>
            <a:endParaRPr lang="en-US" dirty="0" smtClean="0"/>
          </a:p>
          <a:p>
            <a:r>
              <a:rPr lang="en-US" dirty="0" smtClean="0"/>
              <a:t>Territorial and financial compromises</a:t>
            </a:r>
            <a:endParaRPr lang="en-US" dirty="0"/>
          </a:p>
        </p:txBody>
      </p:sp>
    </p:spTree>
    <p:extLst>
      <p:ext uri="{BB962C8B-B14F-4D97-AF65-F5344CB8AC3E}">
        <p14:creationId xmlns:p14="http://schemas.microsoft.com/office/powerpoint/2010/main" xmlns="" val="2533266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xmlns="" val="0"/>
              </a:ext>
            </a:extLst>
          </a:blip>
          <a:srcRect t="4465" b="18086"/>
          <a:stretch/>
        </p:blipFill>
        <p:spPr bwMode="auto">
          <a:xfrm>
            <a:off x="323528" y="980728"/>
            <a:ext cx="6284613" cy="57011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re 1"/>
          <p:cNvSpPr>
            <a:spLocks noGrp="1"/>
          </p:cNvSpPr>
          <p:nvPr>
            <p:ph type="title"/>
          </p:nvPr>
        </p:nvSpPr>
        <p:spPr>
          <a:xfrm>
            <a:off x="179512" y="-27384"/>
            <a:ext cx="8686800" cy="1143000"/>
          </a:xfrm>
        </p:spPr>
        <p:txBody>
          <a:bodyPr>
            <a:noAutofit/>
          </a:bodyPr>
          <a:lstStyle/>
          <a:p>
            <a:r>
              <a:rPr lang="en-US" sz="3600"/>
              <a:t>The 28 states of  European </a:t>
            </a:r>
            <a:r>
              <a:rPr lang="en-US" sz="3600" smtClean="0"/>
              <a:t>Union until 2017</a:t>
            </a:r>
            <a:endParaRPr lang="fr-FR" sz="3600"/>
          </a:p>
        </p:txBody>
      </p:sp>
      <p:sp>
        <p:nvSpPr>
          <p:cNvPr id="2" name="ZoneTexte 1"/>
          <p:cNvSpPr txBox="1"/>
          <p:nvPr/>
        </p:nvSpPr>
        <p:spPr>
          <a:xfrm>
            <a:off x="7092280" y="1268760"/>
            <a:ext cx="2051720" cy="2246769"/>
          </a:xfrm>
          <a:prstGeom prst="rect">
            <a:avLst/>
          </a:prstGeom>
          <a:noFill/>
          <a:ln>
            <a:solidFill>
              <a:schemeClr val="bg1"/>
            </a:solidFill>
          </a:ln>
        </p:spPr>
        <p:txBody>
          <a:bodyPr wrap="square" rtlCol="0">
            <a:spAutoFit/>
          </a:bodyPr>
          <a:lstStyle/>
          <a:p>
            <a:r>
              <a:rPr lang="en-US" sz="2000" b="1" dirty="0" smtClean="0">
                <a:solidFill>
                  <a:schemeClr val="bg1"/>
                </a:solidFill>
              </a:rPr>
              <a:t>Outside  EU</a:t>
            </a:r>
          </a:p>
          <a:p>
            <a:r>
              <a:rPr lang="en-US" sz="2000" dirty="0" smtClean="0">
                <a:solidFill>
                  <a:schemeClr val="bg1"/>
                </a:solidFill>
              </a:rPr>
              <a:t>-  Switzerland</a:t>
            </a:r>
          </a:p>
          <a:p>
            <a:r>
              <a:rPr lang="en-US" sz="2000" dirty="0" smtClean="0">
                <a:solidFill>
                  <a:schemeClr val="bg1"/>
                </a:solidFill>
              </a:rPr>
              <a:t>-  Norway</a:t>
            </a:r>
          </a:p>
          <a:p>
            <a:pPr marL="342900" indent="-342900">
              <a:buFontTx/>
              <a:buChar char="-"/>
            </a:pPr>
            <a:r>
              <a:rPr lang="en-US" sz="2000" dirty="0" smtClean="0">
                <a:solidFill>
                  <a:schemeClr val="bg1"/>
                </a:solidFill>
              </a:rPr>
              <a:t>Iceland</a:t>
            </a:r>
          </a:p>
          <a:p>
            <a:pPr marL="342900" indent="-342900">
              <a:buFontTx/>
              <a:buChar char="-"/>
            </a:pPr>
            <a:r>
              <a:rPr lang="en-US" sz="2000" dirty="0" smtClean="0">
                <a:solidFill>
                  <a:schemeClr val="bg1"/>
                </a:solidFill>
              </a:rPr>
              <a:t>Part of 	  ex-Yugoslavia</a:t>
            </a:r>
          </a:p>
          <a:p>
            <a:r>
              <a:rPr lang="en-US" sz="2000" dirty="0" smtClean="0">
                <a:solidFill>
                  <a:schemeClr val="bg1"/>
                </a:solidFill>
              </a:rPr>
              <a:t>-   and soon UK</a:t>
            </a:r>
            <a:endParaRPr lang="en-US" sz="2000" dirty="0">
              <a:solidFill>
                <a:schemeClr val="bg1"/>
              </a:solidFill>
            </a:endParaRPr>
          </a:p>
        </p:txBody>
      </p:sp>
      <p:sp>
        <p:nvSpPr>
          <p:cNvPr id="3" name="ZoneTexte 2"/>
          <p:cNvSpPr txBox="1"/>
          <p:nvPr/>
        </p:nvSpPr>
        <p:spPr>
          <a:xfrm>
            <a:off x="7092280" y="3761745"/>
            <a:ext cx="1835759" cy="1323439"/>
          </a:xfrm>
          <a:prstGeom prst="rect">
            <a:avLst/>
          </a:prstGeom>
          <a:noFill/>
          <a:ln>
            <a:solidFill>
              <a:schemeClr val="bg1"/>
            </a:solidFill>
          </a:ln>
        </p:spPr>
        <p:txBody>
          <a:bodyPr wrap="none" rtlCol="0">
            <a:spAutoFit/>
          </a:bodyPr>
          <a:lstStyle/>
          <a:p>
            <a:r>
              <a:rPr lang="en-US" sz="2000" b="1" dirty="0" smtClean="0">
                <a:solidFill>
                  <a:schemeClr val="bg1"/>
                </a:solidFill>
              </a:rPr>
              <a:t>Inside EU</a:t>
            </a:r>
          </a:p>
          <a:p>
            <a:r>
              <a:rPr lang="en-US" sz="2000" b="1" dirty="0" smtClean="0">
                <a:solidFill>
                  <a:schemeClr val="bg1"/>
                </a:solidFill>
              </a:rPr>
              <a:t> but not using €</a:t>
            </a:r>
          </a:p>
          <a:p>
            <a:pPr marL="285750" indent="-285750">
              <a:buFontTx/>
              <a:buChar char="-"/>
            </a:pPr>
            <a:r>
              <a:rPr lang="en-US" sz="2000" dirty="0" smtClean="0">
                <a:solidFill>
                  <a:schemeClr val="bg1"/>
                </a:solidFill>
              </a:rPr>
              <a:t>UK</a:t>
            </a:r>
          </a:p>
          <a:p>
            <a:pPr marL="285750" indent="-285750">
              <a:buFontTx/>
              <a:buChar char="-"/>
            </a:pPr>
            <a:r>
              <a:rPr lang="en-US" sz="2000" dirty="0" smtClean="0">
                <a:solidFill>
                  <a:schemeClr val="bg1"/>
                </a:solidFill>
              </a:rPr>
              <a:t>Denmark</a:t>
            </a:r>
          </a:p>
        </p:txBody>
      </p:sp>
      <p:sp>
        <p:nvSpPr>
          <p:cNvPr id="6" name="ZoneTexte 5"/>
          <p:cNvSpPr txBox="1"/>
          <p:nvPr/>
        </p:nvSpPr>
        <p:spPr>
          <a:xfrm>
            <a:off x="7092280" y="5273913"/>
            <a:ext cx="1775230" cy="1323439"/>
          </a:xfrm>
          <a:prstGeom prst="rect">
            <a:avLst/>
          </a:prstGeom>
          <a:noFill/>
          <a:ln>
            <a:solidFill>
              <a:schemeClr val="bg1"/>
            </a:solidFill>
          </a:ln>
        </p:spPr>
        <p:txBody>
          <a:bodyPr wrap="none" rtlCol="0">
            <a:spAutoFit/>
          </a:bodyPr>
          <a:lstStyle/>
          <a:p>
            <a:r>
              <a:rPr lang="en-US" sz="2000" b="1" dirty="0" smtClean="0">
                <a:solidFill>
                  <a:schemeClr val="bg1"/>
                </a:solidFill>
              </a:rPr>
              <a:t>Outside EU</a:t>
            </a:r>
          </a:p>
          <a:p>
            <a:r>
              <a:rPr lang="en-US" sz="2000" b="1" dirty="0" smtClean="0">
                <a:solidFill>
                  <a:schemeClr val="bg1"/>
                </a:solidFill>
              </a:rPr>
              <a:t> but using €</a:t>
            </a:r>
          </a:p>
          <a:p>
            <a:pPr marL="285750" indent="-285750">
              <a:buFontTx/>
              <a:buChar char="-"/>
            </a:pPr>
            <a:r>
              <a:rPr lang="en-US" sz="2000" dirty="0" smtClean="0">
                <a:solidFill>
                  <a:schemeClr val="bg1"/>
                </a:solidFill>
              </a:rPr>
              <a:t>Montenegro</a:t>
            </a:r>
          </a:p>
          <a:p>
            <a:pPr marL="285750" indent="-285750">
              <a:buFontTx/>
              <a:buChar char="-"/>
            </a:pPr>
            <a:r>
              <a:rPr lang="en-US" sz="2000" dirty="0" smtClean="0">
                <a:solidFill>
                  <a:schemeClr val="bg1"/>
                </a:solidFill>
              </a:rPr>
              <a:t>Kosovo</a:t>
            </a:r>
          </a:p>
        </p:txBody>
      </p:sp>
    </p:spTree>
    <p:extLst>
      <p:ext uri="{BB962C8B-B14F-4D97-AF65-F5344CB8AC3E}">
        <p14:creationId xmlns:p14="http://schemas.microsoft.com/office/powerpoint/2010/main" xmlns="" val="1112544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Autofit/>
          </a:bodyPr>
          <a:lstStyle/>
          <a:p>
            <a:r>
              <a:rPr lang="en-US" sz="3600" smtClean="0"/>
              <a:t>Finally: The </a:t>
            </a:r>
            <a:r>
              <a:rPr lang="en-US" sz="3600"/>
              <a:t>European </a:t>
            </a:r>
            <a:r>
              <a:rPr lang="en-US" sz="3600" smtClean="0"/>
              <a:t>Union</a:t>
            </a:r>
            <a:endParaRPr lang="fr-FR" sz="3600"/>
          </a:p>
        </p:txBody>
      </p:sp>
      <p:sp>
        <p:nvSpPr>
          <p:cNvPr id="7" name="Espace réservé du texte 6"/>
          <p:cNvSpPr>
            <a:spLocks noGrp="1"/>
          </p:cNvSpPr>
          <p:nvPr>
            <p:ph type="body" idx="1"/>
          </p:nvPr>
        </p:nvSpPr>
        <p:spPr/>
        <p:txBody>
          <a:bodyPr/>
          <a:lstStyle/>
          <a:p>
            <a:pPr algn="ctr"/>
            <a:r>
              <a:rPr lang="en-US" smtClean="0">
                <a:solidFill>
                  <a:schemeClr val="bg1"/>
                </a:solidFill>
              </a:rPr>
              <a:t>SUCCESSES</a:t>
            </a:r>
            <a:endParaRPr lang="en-US">
              <a:solidFill>
                <a:schemeClr val="bg1"/>
              </a:solidFill>
            </a:endParaRPr>
          </a:p>
        </p:txBody>
      </p:sp>
      <p:sp>
        <p:nvSpPr>
          <p:cNvPr id="8" name="Espace réservé du contenu 7"/>
          <p:cNvSpPr>
            <a:spLocks noGrp="1"/>
          </p:cNvSpPr>
          <p:nvPr>
            <p:ph sz="half" idx="2"/>
          </p:nvPr>
        </p:nvSpPr>
        <p:spPr/>
        <p:txBody>
          <a:bodyPr/>
          <a:lstStyle/>
          <a:p>
            <a:endParaRPr lang="en-US" smtClean="0"/>
          </a:p>
          <a:p>
            <a:r>
              <a:rPr lang="en-US" smtClean="0"/>
              <a:t>70 years of peace</a:t>
            </a:r>
          </a:p>
          <a:p>
            <a:endParaRPr lang="en-US"/>
          </a:p>
          <a:p>
            <a:r>
              <a:rPr lang="en-US" smtClean="0"/>
              <a:t>Eradications of dictatorships</a:t>
            </a:r>
            <a:endParaRPr lang="en-US"/>
          </a:p>
        </p:txBody>
      </p:sp>
      <p:sp>
        <p:nvSpPr>
          <p:cNvPr id="9" name="Espace réservé du texte 8"/>
          <p:cNvSpPr>
            <a:spLocks noGrp="1"/>
          </p:cNvSpPr>
          <p:nvPr>
            <p:ph type="body" sz="quarter" idx="3"/>
          </p:nvPr>
        </p:nvSpPr>
        <p:spPr/>
        <p:txBody>
          <a:bodyPr/>
          <a:lstStyle/>
          <a:p>
            <a:pPr algn="ctr"/>
            <a:r>
              <a:rPr lang="en-US" smtClean="0">
                <a:solidFill>
                  <a:schemeClr val="bg1"/>
                </a:solidFill>
              </a:rPr>
              <a:t>WEAKNESSES</a:t>
            </a:r>
            <a:endParaRPr lang="en-US">
              <a:solidFill>
                <a:schemeClr val="bg1"/>
              </a:solidFill>
            </a:endParaRPr>
          </a:p>
        </p:txBody>
      </p:sp>
      <p:sp>
        <p:nvSpPr>
          <p:cNvPr id="10" name="Espace réservé du contenu 9"/>
          <p:cNvSpPr>
            <a:spLocks noGrp="1"/>
          </p:cNvSpPr>
          <p:nvPr>
            <p:ph sz="quarter" idx="4"/>
          </p:nvPr>
        </p:nvSpPr>
        <p:spPr>
          <a:xfrm>
            <a:off x="4645025" y="2174874"/>
            <a:ext cx="4041775" cy="4494485"/>
          </a:xfrm>
        </p:spPr>
        <p:txBody>
          <a:bodyPr>
            <a:normAutofit fontScale="92500" lnSpcReduction="10000"/>
          </a:bodyPr>
          <a:lstStyle/>
          <a:p>
            <a:r>
              <a:rPr lang="en-US" smtClean="0"/>
              <a:t>Weak politic representation</a:t>
            </a:r>
          </a:p>
          <a:p>
            <a:r>
              <a:rPr lang="en-US" smtClean="0"/>
              <a:t>Absence of military capacity</a:t>
            </a:r>
          </a:p>
          <a:p>
            <a:r>
              <a:rPr lang="en-US" smtClean="0"/>
              <a:t>Economic disparities</a:t>
            </a:r>
          </a:p>
          <a:p>
            <a:r>
              <a:rPr lang="en-US" smtClean="0"/>
              <a:t>Diversities of social protections and taxations</a:t>
            </a:r>
          </a:p>
          <a:p>
            <a:r>
              <a:rPr lang="en-US" smtClean="0"/>
              <a:t>Permeability of European frontiers</a:t>
            </a:r>
          </a:p>
          <a:p>
            <a:r>
              <a:rPr lang="en-US" smtClean="0"/>
              <a:t>Disparities of migratory politics</a:t>
            </a:r>
          </a:p>
          <a:p>
            <a:r>
              <a:rPr lang="en-US" smtClean="0"/>
              <a:t>Conflict between administrative European constraints and </a:t>
            </a:r>
            <a:r>
              <a:rPr lang="en-US"/>
              <a:t>national </a:t>
            </a:r>
            <a:r>
              <a:rPr lang="en-US" smtClean="0"/>
              <a:t>aspirations of people…..</a:t>
            </a:r>
            <a:endParaRPr lang="en-US"/>
          </a:p>
        </p:txBody>
      </p:sp>
    </p:spTree>
    <p:extLst>
      <p:ext uri="{BB962C8B-B14F-4D97-AF65-F5344CB8AC3E}">
        <p14:creationId xmlns:p14="http://schemas.microsoft.com/office/powerpoint/2010/main" xmlns="" val="2913756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Autofit/>
          </a:bodyPr>
          <a:lstStyle/>
          <a:p>
            <a:r>
              <a:rPr lang="en-US" sz="3600" smtClean="0"/>
              <a:t>Too much Europe or not enough Europe?</a:t>
            </a:r>
            <a:endParaRPr lang="fr-FR" sz="3600"/>
          </a:p>
        </p:txBody>
      </p:sp>
    </p:spTree>
    <p:extLst>
      <p:ext uri="{BB962C8B-B14F-4D97-AF65-F5344CB8AC3E}">
        <p14:creationId xmlns:p14="http://schemas.microsoft.com/office/powerpoint/2010/main" xmlns="" val="615186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Autofit/>
          </a:bodyPr>
          <a:lstStyle/>
          <a:p>
            <a:r>
              <a:rPr lang="en-US" sz="3600" smtClean="0"/>
              <a:t>Too much Europe or not enough Europe?</a:t>
            </a:r>
            <a:endParaRPr lang="fr-FR" sz="3600"/>
          </a:p>
        </p:txBody>
      </p:sp>
      <p:pic>
        <p:nvPicPr>
          <p:cNvPr id="102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4106" y="3068960"/>
            <a:ext cx="3451870" cy="17665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descr="Résultat d’images pour brexi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04105" y="1140257"/>
            <a:ext cx="3451871" cy="2144727"/>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Résultat d’images pour Theresa May, at the Parliam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04105" y="4797152"/>
            <a:ext cx="3451871" cy="194266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Espace réservé du contenu 1"/>
          <p:cNvSpPr>
            <a:spLocks noGrp="1"/>
          </p:cNvSpPr>
          <p:nvPr>
            <p:ph sz="quarter" idx="4"/>
          </p:nvPr>
        </p:nvSpPr>
        <p:spPr/>
        <p:txBody>
          <a:bodyPr/>
          <a:lstStyle/>
          <a:p>
            <a:endParaRPr lang="fr-FR"/>
          </a:p>
        </p:txBody>
      </p:sp>
    </p:spTree>
    <p:extLst>
      <p:ext uri="{BB962C8B-B14F-4D97-AF65-F5344CB8AC3E}">
        <p14:creationId xmlns:p14="http://schemas.microsoft.com/office/powerpoint/2010/main" xmlns="" val="1560222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Autofit/>
          </a:bodyPr>
          <a:lstStyle/>
          <a:p>
            <a:r>
              <a:rPr lang="en-US" sz="3600" smtClean="0"/>
              <a:t>Too much Europe or not enough Europe?</a:t>
            </a:r>
            <a:endParaRPr lang="fr-FR" sz="3600"/>
          </a:p>
        </p:txBody>
      </p:sp>
      <p:pic>
        <p:nvPicPr>
          <p:cNvPr id="102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4106" y="3068960"/>
            <a:ext cx="3451870" cy="17665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sz="quarter" idx="4"/>
          </p:nvPr>
        </p:nvPicPr>
        <p:blipFill rotWithShape="1">
          <a:blip r:embed="rId4" cstate="print">
            <a:extLst>
              <a:ext uri="{28A0092B-C50C-407E-A947-70E740481C1C}">
                <a14:useLocalDpi xmlns:a14="http://schemas.microsoft.com/office/drawing/2010/main" xmlns="" val="0"/>
              </a:ext>
            </a:extLst>
          </a:blip>
          <a:srcRect b="10446"/>
          <a:stretch/>
        </p:blipFill>
        <p:spPr bwMode="auto">
          <a:xfrm>
            <a:off x="5240532" y="1316966"/>
            <a:ext cx="2931868" cy="30378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descr="Résultat d’images pour brexi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04105" y="1140257"/>
            <a:ext cx="3451871" cy="2144727"/>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Résultat d’images pour Theresa May, at the Parliament"/>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04105" y="4797152"/>
            <a:ext cx="3451871" cy="19426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62738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9392"/>
            <a:ext cx="8229600" cy="1143000"/>
          </a:xfrm>
        </p:spPr>
        <p:txBody>
          <a:bodyPr/>
          <a:lstStyle/>
          <a:p>
            <a:r>
              <a:rPr lang="en-US" smtClean="0"/>
              <a:t>Europa</a:t>
            </a:r>
            <a:endParaRPr lang="en-US"/>
          </a:p>
        </p:txBody>
      </p:sp>
      <p:sp>
        <p:nvSpPr>
          <p:cNvPr id="6" name="Espace réservé du texte 5"/>
          <p:cNvSpPr>
            <a:spLocks noGrp="1"/>
          </p:cNvSpPr>
          <p:nvPr>
            <p:ph type="body" idx="1"/>
          </p:nvPr>
        </p:nvSpPr>
        <p:spPr>
          <a:xfrm>
            <a:off x="457200" y="692696"/>
            <a:ext cx="4040188" cy="639762"/>
          </a:xfrm>
        </p:spPr>
        <p:txBody>
          <a:bodyPr>
            <a:normAutofit/>
          </a:bodyPr>
          <a:lstStyle/>
          <a:p>
            <a:pPr algn="ctr"/>
            <a:r>
              <a:rPr lang="fr-FR" sz="3200" b="0" err="1"/>
              <a:t>εὐρώ</a:t>
            </a:r>
            <a:r>
              <a:rPr lang="fr-FR" sz="3200" b="0"/>
              <a:t>π</a:t>
            </a:r>
            <a:r>
              <a:rPr lang="fr-FR" sz="3200" b="0" err="1"/>
              <a:t>η</a:t>
            </a:r>
            <a:endParaRPr lang="en-US" sz="3200" b="0"/>
          </a:p>
        </p:txBody>
      </p:sp>
      <p:sp>
        <p:nvSpPr>
          <p:cNvPr id="7" name="Espace réservé du contenu 6"/>
          <p:cNvSpPr>
            <a:spLocks noGrp="1"/>
          </p:cNvSpPr>
          <p:nvPr>
            <p:ph sz="half" idx="2"/>
          </p:nvPr>
        </p:nvSpPr>
        <p:spPr>
          <a:xfrm>
            <a:off x="819844" y="1268760"/>
            <a:ext cx="4040188" cy="3951288"/>
          </a:xfrm>
        </p:spPr>
        <p:txBody>
          <a:bodyPr>
            <a:normAutofit/>
          </a:bodyPr>
          <a:lstStyle/>
          <a:p>
            <a:r>
              <a:rPr lang="fr-FR" sz="2000" err="1" smtClean="0"/>
              <a:t>εὐρύς</a:t>
            </a:r>
            <a:r>
              <a:rPr lang="fr-FR" sz="2000" smtClean="0"/>
              <a:t> = </a:t>
            </a:r>
            <a:r>
              <a:rPr lang="fr-FR" sz="2000" err="1" smtClean="0"/>
              <a:t>wide</a:t>
            </a:r>
            <a:r>
              <a:rPr lang="fr-FR" sz="2000" smtClean="0"/>
              <a:t>, large</a:t>
            </a:r>
          </a:p>
          <a:p>
            <a:r>
              <a:rPr lang="fr-FR" sz="2000"/>
              <a:t> </a:t>
            </a:r>
            <a:r>
              <a:rPr lang="fr-FR" sz="2000" err="1" smtClean="0"/>
              <a:t>ὤψ</a:t>
            </a:r>
            <a:r>
              <a:rPr lang="fr-FR" sz="2000" smtClean="0"/>
              <a:t> = to look at			= </a:t>
            </a:r>
            <a:r>
              <a:rPr lang="fr-FR" sz="2000" err="1" smtClean="0"/>
              <a:t>eye</a:t>
            </a:r>
            <a:endParaRPr lang="fr-FR" sz="2000"/>
          </a:p>
        </p:txBody>
      </p:sp>
    </p:spTree>
    <p:extLst>
      <p:ext uri="{BB962C8B-B14F-4D97-AF65-F5344CB8AC3E}">
        <p14:creationId xmlns:p14="http://schemas.microsoft.com/office/powerpoint/2010/main" xmlns="" val="21447273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Autofit/>
          </a:bodyPr>
          <a:lstStyle/>
          <a:p>
            <a:r>
              <a:rPr lang="en-US" sz="3600" smtClean="0"/>
              <a:t>Too much Europe or not enough Europe?</a:t>
            </a:r>
            <a:endParaRPr lang="fr-FR" sz="3600"/>
          </a:p>
        </p:txBody>
      </p:sp>
      <p:pic>
        <p:nvPicPr>
          <p:cNvPr id="102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4106" y="3068960"/>
            <a:ext cx="3451870" cy="17665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sz="quarter" idx="4"/>
          </p:nvPr>
        </p:nvPicPr>
        <p:blipFill rotWithShape="1">
          <a:blip r:embed="rId4" cstate="print">
            <a:extLst>
              <a:ext uri="{28A0092B-C50C-407E-A947-70E740481C1C}">
                <a14:useLocalDpi xmlns:a14="http://schemas.microsoft.com/office/drawing/2010/main" xmlns="" val="0"/>
              </a:ext>
            </a:extLst>
          </a:blip>
          <a:srcRect b="10446"/>
          <a:stretch/>
        </p:blipFill>
        <p:spPr bwMode="auto">
          <a:xfrm>
            <a:off x="5240532" y="1316966"/>
            <a:ext cx="2931868" cy="30378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descr="Résultat d’images pour brexi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04105" y="1140257"/>
            <a:ext cx="3451871" cy="2144727"/>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Résultat d’images pour Theresa May, at the Parliament"/>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04105" y="4797152"/>
            <a:ext cx="3451871" cy="1942662"/>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 "/>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292080" y="4541089"/>
            <a:ext cx="2880320" cy="191224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ZoneTexte 2"/>
          <p:cNvSpPr txBox="1"/>
          <p:nvPr/>
        </p:nvSpPr>
        <p:spPr>
          <a:xfrm>
            <a:off x="5724128" y="6453336"/>
            <a:ext cx="578363" cy="369332"/>
          </a:xfrm>
          <a:prstGeom prst="rect">
            <a:avLst/>
          </a:prstGeom>
          <a:noFill/>
        </p:spPr>
        <p:txBody>
          <a:bodyPr wrap="none" rtlCol="0">
            <a:spAutoFit/>
          </a:bodyPr>
          <a:lstStyle/>
          <a:p>
            <a:r>
              <a:rPr lang="en-US" smtClean="0">
                <a:solidFill>
                  <a:schemeClr val="bg1"/>
                </a:solidFill>
              </a:rPr>
              <a:t>PRO</a:t>
            </a:r>
            <a:endParaRPr lang="en-US">
              <a:solidFill>
                <a:schemeClr val="bg1"/>
              </a:solidFill>
            </a:endParaRPr>
          </a:p>
        </p:txBody>
      </p:sp>
      <p:sp>
        <p:nvSpPr>
          <p:cNvPr id="16" name="ZoneTexte 15"/>
          <p:cNvSpPr txBox="1"/>
          <p:nvPr/>
        </p:nvSpPr>
        <p:spPr>
          <a:xfrm>
            <a:off x="7092280" y="6453336"/>
            <a:ext cx="607410" cy="369332"/>
          </a:xfrm>
          <a:prstGeom prst="rect">
            <a:avLst/>
          </a:prstGeom>
          <a:noFill/>
        </p:spPr>
        <p:txBody>
          <a:bodyPr wrap="none" rtlCol="0">
            <a:spAutoFit/>
          </a:bodyPr>
          <a:lstStyle/>
          <a:p>
            <a:r>
              <a:rPr lang="en-US" smtClean="0">
                <a:solidFill>
                  <a:schemeClr val="bg1"/>
                </a:solidFill>
              </a:rPr>
              <a:t>CON</a:t>
            </a:r>
            <a:endParaRPr lang="en-US">
              <a:solidFill>
                <a:schemeClr val="bg1"/>
              </a:solidFill>
            </a:endParaRPr>
          </a:p>
        </p:txBody>
      </p:sp>
    </p:spTree>
    <p:extLst>
      <p:ext uri="{BB962C8B-B14F-4D97-AF65-F5344CB8AC3E}">
        <p14:creationId xmlns:p14="http://schemas.microsoft.com/office/powerpoint/2010/main" xmlns="" val="1569260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Specialty of Endocrinology  in Europe</a:t>
            </a:r>
            <a:endParaRPr lang="en-US" dirty="0"/>
          </a:p>
        </p:txBody>
      </p:sp>
      <p:sp>
        <p:nvSpPr>
          <p:cNvPr id="3" name="Espace réservé du contenu 2"/>
          <p:cNvSpPr>
            <a:spLocks noGrp="1"/>
          </p:cNvSpPr>
          <p:nvPr>
            <p:ph idx="1"/>
          </p:nvPr>
        </p:nvSpPr>
        <p:spPr>
          <a:xfrm>
            <a:off x="457200" y="2132856"/>
            <a:ext cx="8686800" cy="3384376"/>
          </a:xfrm>
        </p:spPr>
        <p:txBody>
          <a:bodyPr>
            <a:normAutofit fontScale="25000" lnSpcReduction="20000"/>
          </a:bodyPr>
          <a:lstStyle/>
          <a:p>
            <a:pPr marL="0" indent="0">
              <a:buNone/>
            </a:pPr>
            <a:r>
              <a:rPr lang="en-US" dirty="0" smtClean="0"/>
              <a:t>	</a:t>
            </a:r>
          </a:p>
          <a:p>
            <a:pPr marL="0" indent="0">
              <a:buNone/>
            </a:pPr>
            <a:r>
              <a:rPr lang="en-US" dirty="0"/>
              <a:t>	</a:t>
            </a:r>
            <a:r>
              <a:rPr lang="en-US" sz="12800" dirty="0">
                <a:solidFill>
                  <a:schemeClr val="bg1"/>
                </a:solidFill>
              </a:rPr>
              <a:t>= an identical </a:t>
            </a:r>
            <a:r>
              <a:rPr lang="en-US" sz="12800" dirty="0" smtClean="0">
                <a:solidFill>
                  <a:schemeClr val="bg1"/>
                </a:solidFill>
              </a:rPr>
              <a:t>course: </a:t>
            </a:r>
            <a:r>
              <a:rPr lang="en-US" sz="12800" i="1" dirty="0" smtClean="0">
                <a:solidFill>
                  <a:schemeClr val="bg1"/>
                </a:solidFill>
              </a:rPr>
              <a:t>step to step</a:t>
            </a:r>
          </a:p>
          <a:p>
            <a:pPr marL="0" indent="0">
              <a:buNone/>
            </a:pPr>
            <a:endParaRPr lang="en-US" sz="12800" dirty="0" smtClean="0">
              <a:solidFill>
                <a:schemeClr val="bg1"/>
              </a:solidFill>
            </a:endParaRPr>
          </a:p>
          <a:p>
            <a:pPr marL="0" indent="0">
              <a:buNone/>
            </a:pPr>
            <a:endParaRPr lang="en-US" sz="12800" dirty="0">
              <a:solidFill>
                <a:schemeClr val="bg1"/>
              </a:solidFill>
            </a:endParaRPr>
          </a:p>
          <a:p>
            <a:pPr marL="0" indent="0">
              <a:buNone/>
            </a:pPr>
            <a:r>
              <a:rPr lang="en-US" sz="12800" dirty="0" smtClean="0">
                <a:solidFill>
                  <a:schemeClr val="bg1"/>
                </a:solidFill>
              </a:rPr>
              <a:t>	= similar issues and opportunities</a:t>
            </a:r>
          </a:p>
          <a:p>
            <a:pPr marL="0" indent="0">
              <a:buNone/>
            </a:pPr>
            <a:endParaRPr lang="en-US" sz="12800" dirty="0" smtClean="0">
              <a:solidFill>
                <a:schemeClr val="bg1"/>
              </a:solidFill>
            </a:endParaRPr>
          </a:p>
          <a:p>
            <a:pPr marL="0" indent="0">
              <a:buNone/>
            </a:pPr>
            <a:endParaRPr lang="en-US" sz="12800" dirty="0">
              <a:solidFill>
                <a:schemeClr val="bg1"/>
              </a:solidFill>
            </a:endParaRPr>
          </a:p>
          <a:p>
            <a:pPr marL="0" indent="0">
              <a:buNone/>
            </a:pPr>
            <a:r>
              <a:rPr lang="en-US" sz="12800" dirty="0" smtClean="0">
                <a:solidFill>
                  <a:schemeClr val="bg1"/>
                </a:solidFill>
              </a:rPr>
              <a:t>	= also a lot of strengths and weaknesses</a:t>
            </a:r>
            <a:r>
              <a:rPr lang="en-US" sz="8000" dirty="0" smtClean="0">
                <a:solidFill>
                  <a:schemeClr val="bg1"/>
                </a:solidFill>
              </a:rPr>
              <a:t>		</a:t>
            </a:r>
            <a:r>
              <a:rPr lang="en-US" sz="5200" dirty="0" smtClean="0">
                <a:solidFill>
                  <a:schemeClr val="bg1"/>
                </a:solidFill>
              </a:rPr>
              <a:t>			 </a:t>
            </a:r>
            <a:r>
              <a:rPr lang="fr-FR" sz="4600" i="1" dirty="0" smtClean="0">
                <a:solidFill>
                  <a:schemeClr val="accent1">
                    <a:lumMod val="40000"/>
                    <a:lumOff val="60000"/>
                  </a:schemeClr>
                </a:solidFill>
              </a:rPr>
              <a:t>ne</a:t>
            </a:r>
            <a:endParaRPr lang="fr-FR" dirty="0">
              <a:solidFill>
                <a:schemeClr val="tx2">
                  <a:lumMod val="20000"/>
                  <a:lumOff val="80000"/>
                </a:schemeClr>
              </a:solidFill>
            </a:endParaRPr>
          </a:p>
        </p:txBody>
      </p:sp>
      <p:sp>
        <p:nvSpPr>
          <p:cNvPr id="4" name="Rectangle 3"/>
          <p:cNvSpPr/>
          <p:nvPr/>
        </p:nvSpPr>
        <p:spPr>
          <a:xfrm>
            <a:off x="323528" y="4976008"/>
            <a:ext cx="8424936" cy="461665"/>
          </a:xfrm>
          <a:prstGeom prst="rect">
            <a:avLst/>
          </a:prstGeom>
        </p:spPr>
        <p:txBody>
          <a:bodyPr wrap="square">
            <a:spAutoFit/>
          </a:bodyPr>
          <a:lstStyle/>
          <a:p>
            <a:r>
              <a:rPr lang="en-US" sz="2400" smtClean="0"/>
              <a:t> </a:t>
            </a:r>
            <a:endParaRPr lang="en-US" sz="2400"/>
          </a:p>
        </p:txBody>
      </p:sp>
    </p:spTree>
    <p:extLst>
      <p:ext uri="{BB962C8B-B14F-4D97-AF65-F5344CB8AC3E}">
        <p14:creationId xmlns:p14="http://schemas.microsoft.com/office/powerpoint/2010/main" xmlns="" val="811020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8864" y="274638"/>
            <a:ext cx="8229600" cy="1143000"/>
          </a:xfrm>
        </p:spPr>
        <p:txBody>
          <a:bodyPr>
            <a:normAutofit/>
          </a:bodyPr>
          <a:lstStyle/>
          <a:p>
            <a:r>
              <a:rPr lang="en-US" smtClean="0"/>
              <a:t>Endocrinology = a young specialty</a:t>
            </a:r>
            <a:endParaRPr lang="en-US"/>
          </a:p>
        </p:txBody>
      </p:sp>
      <p:sp>
        <p:nvSpPr>
          <p:cNvPr id="4" name="Espace réservé du contenu 3"/>
          <p:cNvSpPr>
            <a:spLocks noGrp="1"/>
          </p:cNvSpPr>
          <p:nvPr>
            <p:ph idx="1"/>
          </p:nvPr>
        </p:nvSpPr>
        <p:spPr/>
        <p:txBody>
          <a:bodyPr>
            <a:normAutofit/>
          </a:bodyPr>
          <a:lstStyle/>
          <a:p>
            <a:r>
              <a:rPr lang="en-US"/>
              <a:t>Belatedly and gradually distinguished from the </a:t>
            </a:r>
            <a:r>
              <a:rPr lang="en-US" smtClean="0"/>
              <a:t>Internal Medicine</a:t>
            </a:r>
            <a:endParaRPr lang="en-US" sz="3600"/>
          </a:p>
        </p:txBody>
      </p:sp>
    </p:spTree>
    <p:extLst>
      <p:ext uri="{BB962C8B-B14F-4D97-AF65-F5344CB8AC3E}">
        <p14:creationId xmlns:p14="http://schemas.microsoft.com/office/powerpoint/2010/main" xmlns="" val="28868043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686800" cy="1143000"/>
          </a:xfrm>
        </p:spPr>
        <p:txBody>
          <a:bodyPr>
            <a:normAutofit/>
          </a:bodyPr>
          <a:lstStyle/>
          <a:p>
            <a:r>
              <a:rPr lang="en-US"/>
              <a:t>Endocrinology = a young activity</a:t>
            </a:r>
            <a:r>
              <a:rPr lang="fr-FR" smtClean="0"/>
              <a:t>?</a:t>
            </a:r>
            <a:endParaRPr lang="fr-FR"/>
          </a:p>
        </p:txBody>
      </p:sp>
      <mc:AlternateContent xmlns:mc="http://schemas.openxmlformats.org/markup-compatibility/2006">
        <mc:Choice xmlns:a14="http://schemas.microsoft.com/office/drawing/2010/main" xmlns="" Requires="a14">
          <p:sp>
            <p:nvSpPr>
              <p:cNvPr id="6" name="Espace réservé du contenu 5"/>
              <p:cNvSpPr>
                <a:spLocks noGrp="1"/>
              </p:cNvSpPr>
              <p:nvPr>
                <p:ph idx="1"/>
              </p:nvPr>
            </p:nvSpPr>
            <p:spPr>
              <a:xfrm>
                <a:off x="107504" y="1600200"/>
                <a:ext cx="4690864" cy="5069160"/>
              </a:xfrm>
            </p:spPr>
            <p:txBody>
              <a:bodyPr>
                <a:normAutofit fontScale="77500" lnSpcReduction="20000"/>
              </a:bodyPr>
              <a:lstStyle/>
              <a:p>
                <a:r>
                  <a:rPr lang="en-US" sz="3800" dirty="0"/>
                  <a:t>Aristotle, Hippocrates, Lucrecia, </a:t>
                </a:r>
                <a:r>
                  <a:rPr lang="en-US" sz="3800" dirty="0" err="1"/>
                  <a:t>Gallien</a:t>
                </a:r>
                <a:r>
                  <a:rPr lang="fr-FR" sz="3800" dirty="0"/>
                  <a:t>  </a:t>
                </a:r>
                <a:r>
                  <a:rPr lang="fr-FR" sz="3800" dirty="0" smtClean="0"/>
                  <a:t>               					</a:t>
                </a:r>
                <a14:m>
                  <m:oMath xmlns:m="http://schemas.openxmlformats.org/officeDocument/2006/math">
                    <m:r>
                      <a:rPr lang="fr-FR" sz="3800" i="1">
                        <a:solidFill>
                          <a:srgbClr val="0070C0"/>
                        </a:solidFill>
                        <a:latin typeface="Cambria Math"/>
                        <a:ea typeface="Cambria Math"/>
                      </a:rPr>
                      <m:t>→ </m:t>
                    </m:r>
                  </m:oMath>
                </a14:m>
                <a:r>
                  <a:rPr lang="en-US" sz="3800" b="1" i="1" dirty="0">
                    <a:solidFill>
                      <a:srgbClr val="0070C0"/>
                    </a:solidFill>
                  </a:rPr>
                  <a:t>the humor theory</a:t>
                </a:r>
              </a:p>
              <a:p>
                <a:endParaRPr lang="en-US" sz="3800" dirty="0" smtClean="0"/>
              </a:p>
              <a:p>
                <a:endParaRPr lang="en-US" sz="3800" dirty="0"/>
              </a:p>
              <a:p>
                <a:r>
                  <a:rPr lang="en-US" sz="3800" dirty="0" smtClean="0"/>
                  <a:t>Progressively </a:t>
                </a:r>
                <a:r>
                  <a:rPr lang="en-US" sz="3800" dirty="0" smtClean="0"/>
                  <a:t>recognized </a:t>
                </a:r>
                <a:r>
                  <a:rPr lang="en-US" sz="3800" dirty="0"/>
                  <a:t>by anatomists </a:t>
                </a:r>
                <a:r>
                  <a:rPr lang="en-US" sz="3800" dirty="0" smtClean="0"/>
                  <a:t>as very </a:t>
                </a:r>
                <a:r>
                  <a:rPr lang="en-US" sz="3800" dirty="0"/>
                  <a:t>vascular </a:t>
                </a:r>
                <a:r>
                  <a:rPr lang="en-US" sz="3800" dirty="0" smtClean="0"/>
                  <a:t>glands without </a:t>
                </a:r>
                <a:r>
                  <a:rPr lang="en-US" sz="3800" dirty="0"/>
                  <a:t>excretory </a:t>
                </a:r>
                <a:r>
                  <a:rPr lang="en-US" sz="3800" dirty="0" smtClean="0"/>
                  <a:t>channels</a:t>
                </a:r>
                <a:r>
                  <a:rPr lang="fr-FR" sz="3800" i="1" dirty="0" smtClean="0"/>
                  <a:t> </a:t>
                </a:r>
                <a:r>
                  <a:rPr lang="fr-FR" sz="3800" i="1" dirty="0" smtClean="0">
                    <a:solidFill>
                      <a:srgbClr val="0070C0"/>
                    </a:solidFill>
                  </a:rPr>
                  <a:t>                          </a:t>
                </a:r>
                <a14:m>
                  <m:oMath xmlns:m="http://schemas.openxmlformats.org/officeDocument/2006/math">
                    <m:r>
                      <a:rPr lang="en-US" sz="4100" i="1" smtClean="0">
                        <a:solidFill>
                          <a:srgbClr val="0070C0"/>
                        </a:solidFill>
                        <a:latin typeface="Cambria Math"/>
                        <a:ea typeface="Cambria Math"/>
                      </a:rPr>
                      <m:t>→</m:t>
                    </m:r>
                  </m:oMath>
                </a14:m>
                <a:r>
                  <a:rPr lang="en-US" sz="3600" b="1" i="1" dirty="0" smtClean="0">
                    <a:solidFill>
                      <a:srgbClr val="0070C0"/>
                    </a:solidFill>
                  </a:rPr>
                  <a:t>vascular or closed glands</a:t>
                </a:r>
                <a:endParaRPr lang="en-US" sz="3800" b="1" i="1" dirty="0" smtClean="0">
                  <a:solidFill>
                    <a:srgbClr val="0070C0"/>
                  </a:solidFill>
                </a:endParaRPr>
              </a:p>
              <a:p>
                <a:endParaRPr lang="en-US" sz="3800" i="1" dirty="0"/>
              </a:p>
              <a:p>
                <a:endParaRPr lang="fr-FR" sz="3800" i="1" u="sng" dirty="0"/>
              </a:p>
              <a:p>
                <a:endParaRPr lang="fr-FR" dirty="0" smtClean="0"/>
              </a:p>
            </p:txBody>
          </p:sp>
        </mc:Choice>
        <mc:Fallback>
          <p:sp>
            <p:nvSpPr>
              <p:cNvPr id="6" name="Espace réservé du contenu 5"/>
              <p:cNvSpPr>
                <a:spLocks noGrp="1" noRot="1" noChangeAspect="1" noMove="1" noResize="1" noEditPoints="1" noAdjustHandles="1" noChangeArrowheads="1" noChangeShapeType="1" noTextEdit="1"/>
              </p:cNvSpPr>
              <p:nvPr>
                <p:ph idx="1"/>
              </p:nvPr>
            </p:nvSpPr>
            <p:spPr>
              <a:xfrm>
                <a:off x="107504" y="1600200"/>
                <a:ext cx="4690864" cy="5069160"/>
              </a:xfrm>
              <a:blipFill rotWithShape="0">
                <a:blip r:embed="rId3" cstate="print"/>
                <a:stretch>
                  <a:fillRect l="-2471" t="-2768" r="-3121"/>
                </a:stretch>
              </a:blipFill>
            </p:spPr>
            <p:txBody>
              <a:bodyPr/>
              <a:lstStyle/>
              <a:p>
                <a:r>
                  <a:rPr lang="en-GB">
                    <a:noFill/>
                  </a:rPr>
                  <a:t> </a:t>
                </a:r>
              </a:p>
            </p:txBody>
          </p:sp>
        </mc:Fallback>
      </mc:AlternateContent>
      <p:pic>
        <p:nvPicPr>
          <p:cNvPr id="1026" name="Picture 2" descr="http://3.bp.blogspot.com/-CVUAJHZaeL0/US9YA_Jjt7I/AAAAAAAAADs/IwLMkiTTtGk/s1600/Elements+and+humors.gif"/>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3448"/>
          <a:stretch/>
        </p:blipFill>
        <p:spPr bwMode="auto">
          <a:xfrm>
            <a:off x="4644008" y="1700808"/>
            <a:ext cx="4464496" cy="40324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36108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1556792"/>
            <a:ext cx="1911224" cy="29279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descr="http://webapps.fundp.ac.be/umdb/histohuma/histohuma/img/tmp/vi_3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10043" y="3118471"/>
            <a:ext cx="2049377" cy="139064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ZoneTexte 2"/>
          <p:cNvSpPr txBox="1"/>
          <p:nvPr/>
        </p:nvSpPr>
        <p:spPr>
          <a:xfrm>
            <a:off x="827584" y="4582869"/>
            <a:ext cx="2056076" cy="707886"/>
          </a:xfrm>
          <a:prstGeom prst="rect">
            <a:avLst/>
          </a:prstGeom>
          <a:noFill/>
        </p:spPr>
        <p:txBody>
          <a:bodyPr wrap="none" rtlCol="0">
            <a:spAutoFit/>
          </a:bodyPr>
          <a:lstStyle/>
          <a:p>
            <a:r>
              <a:rPr lang="en-US" sz="2000" smtClean="0">
                <a:solidFill>
                  <a:srgbClr val="0070C0"/>
                </a:solidFill>
              </a:rPr>
              <a:t>Edouard </a:t>
            </a:r>
            <a:r>
              <a:rPr lang="en-US" sz="2000" err="1" smtClean="0">
                <a:solidFill>
                  <a:srgbClr val="0070C0"/>
                </a:solidFill>
              </a:rPr>
              <a:t>Laguesse</a:t>
            </a:r>
            <a:endParaRPr lang="en-US" sz="2000" smtClean="0">
              <a:solidFill>
                <a:srgbClr val="0070C0"/>
              </a:solidFill>
            </a:endParaRPr>
          </a:p>
          <a:p>
            <a:pPr algn="ctr"/>
            <a:r>
              <a:rPr lang="fr-FR" sz="2000">
                <a:solidFill>
                  <a:srgbClr val="0070C0"/>
                </a:solidFill>
              </a:rPr>
              <a:t>1861-1927</a:t>
            </a:r>
            <a:endParaRPr lang="en-US" sz="2000">
              <a:solidFill>
                <a:srgbClr val="0070C0"/>
              </a:solidFill>
            </a:endParaRPr>
          </a:p>
        </p:txBody>
      </p:sp>
      <p:sp>
        <p:nvSpPr>
          <p:cNvPr id="4" name="ZoneTexte 3"/>
          <p:cNvSpPr txBox="1"/>
          <p:nvPr/>
        </p:nvSpPr>
        <p:spPr>
          <a:xfrm>
            <a:off x="1046522" y="5445224"/>
            <a:ext cx="2534668" cy="1384995"/>
          </a:xfrm>
          <a:prstGeom prst="rect">
            <a:avLst/>
          </a:prstGeom>
          <a:noFill/>
        </p:spPr>
        <p:txBody>
          <a:bodyPr wrap="none" rtlCol="0">
            <a:spAutoFit/>
          </a:bodyPr>
          <a:lstStyle/>
          <a:p>
            <a:pPr algn="ctr"/>
            <a:r>
              <a:rPr lang="en-US" sz="2800" smtClean="0">
                <a:solidFill>
                  <a:schemeClr val="bg1"/>
                </a:solidFill>
                <a:latin typeface="+mj-lt"/>
              </a:rPr>
              <a:t>Endocrine gland</a:t>
            </a:r>
          </a:p>
          <a:p>
            <a:pPr algn="ctr"/>
            <a:r>
              <a:rPr lang="en-US" sz="2800" err="1" smtClean="0">
                <a:solidFill>
                  <a:schemeClr val="bg1"/>
                </a:solidFill>
                <a:latin typeface="Symbol" panose="05050102010706020507" pitchFamily="18" charset="2"/>
              </a:rPr>
              <a:t>endon</a:t>
            </a:r>
            <a:r>
              <a:rPr lang="en-US" sz="2800">
                <a:solidFill>
                  <a:schemeClr val="bg1"/>
                </a:solidFill>
                <a:latin typeface="Symbol" panose="05050102010706020507" pitchFamily="18" charset="2"/>
              </a:rPr>
              <a:t>,</a:t>
            </a:r>
            <a:r>
              <a:rPr lang="en-US" sz="2800" smtClean="0">
                <a:solidFill>
                  <a:schemeClr val="bg1"/>
                </a:solidFill>
                <a:latin typeface="Symbol" panose="05050102010706020507" pitchFamily="18" charset="2"/>
              </a:rPr>
              <a:t> </a:t>
            </a:r>
            <a:r>
              <a:rPr lang="en-US" sz="2800" err="1" smtClean="0">
                <a:solidFill>
                  <a:schemeClr val="bg1"/>
                </a:solidFill>
                <a:latin typeface="Symbol" panose="05050102010706020507" pitchFamily="18" charset="2"/>
              </a:rPr>
              <a:t>krinw</a:t>
            </a:r>
            <a:endParaRPr lang="en-US" sz="2800" smtClean="0">
              <a:solidFill>
                <a:schemeClr val="bg1"/>
              </a:solidFill>
              <a:latin typeface="Symbol" panose="05050102010706020507" pitchFamily="18" charset="2"/>
            </a:endParaRPr>
          </a:p>
          <a:p>
            <a:pPr algn="ctr"/>
            <a:r>
              <a:rPr lang="fr-FR" sz="2800">
                <a:solidFill>
                  <a:schemeClr val="bg1"/>
                </a:solidFill>
              </a:rPr>
              <a:t>1893</a:t>
            </a:r>
            <a:endParaRPr lang="en-US" sz="2800">
              <a:solidFill>
                <a:schemeClr val="bg1"/>
              </a:solidFill>
              <a:latin typeface="Symbol" panose="05050102010706020507" pitchFamily="18" charset="2"/>
            </a:endParaRPr>
          </a:p>
        </p:txBody>
      </p:sp>
      <p:sp>
        <p:nvSpPr>
          <p:cNvPr id="7" name="ZoneTexte 6"/>
          <p:cNvSpPr txBox="1"/>
          <p:nvPr/>
        </p:nvSpPr>
        <p:spPr>
          <a:xfrm>
            <a:off x="6224852" y="5445224"/>
            <a:ext cx="1588897" cy="1815882"/>
          </a:xfrm>
          <a:prstGeom prst="rect">
            <a:avLst/>
          </a:prstGeom>
          <a:noFill/>
        </p:spPr>
        <p:txBody>
          <a:bodyPr wrap="none" rtlCol="0">
            <a:spAutoFit/>
          </a:bodyPr>
          <a:lstStyle/>
          <a:p>
            <a:pPr algn="ctr"/>
            <a:r>
              <a:rPr lang="en-US" sz="2800" b="1" smtClean="0">
                <a:solidFill>
                  <a:schemeClr val="bg1"/>
                </a:solidFill>
                <a:latin typeface="+mj-lt"/>
              </a:rPr>
              <a:t>Hormone</a:t>
            </a:r>
          </a:p>
          <a:p>
            <a:pPr algn="ctr"/>
            <a:r>
              <a:rPr lang="en-US" sz="2800" b="1" err="1">
                <a:solidFill>
                  <a:schemeClr val="bg1"/>
                </a:solidFill>
                <a:latin typeface="Symbol" panose="05050102010706020507" pitchFamily="18" charset="2"/>
              </a:rPr>
              <a:t>o</a:t>
            </a:r>
            <a:r>
              <a:rPr lang="en-US" sz="2800" b="1" err="1" smtClean="0">
                <a:solidFill>
                  <a:schemeClr val="bg1"/>
                </a:solidFill>
                <a:latin typeface="Symbol" panose="05050102010706020507" pitchFamily="18" charset="2"/>
              </a:rPr>
              <a:t>rmaw</a:t>
            </a:r>
            <a:endParaRPr lang="en-US" sz="2800" b="1" smtClean="0">
              <a:solidFill>
                <a:schemeClr val="bg1"/>
              </a:solidFill>
              <a:latin typeface="Symbol" panose="05050102010706020507" pitchFamily="18" charset="2"/>
            </a:endParaRPr>
          </a:p>
          <a:p>
            <a:pPr algn="ctr"/>
            <a:r>
              <a:rPr lang="en-US" sz="2400" smtClean="0">
                <a:solidFill>
                  <a:schemeClr val="bg1"/>
                </a:solidFill>
                <a:latin typeface="Symbol" panose="05050102010706020507" pitchFamily="18" charset="2"/>
              </a:rPr>
              <a:t>1905</a:t>
            </a:r>
          </a:p>
          <a:p>
            <a:pPr algn="ctr"/>
            <a:endParaRPr lang="en-US" sz="2800" b="1">
              <a:solidFill>
                <a:schemeClr val="bg1"/>
              </a:solidFill>
              <a:latin typeface="Symbol" panose="05050102010706020507" pitchFamily="18" charset="2"/>
            </a:endParaRPr>
          </a:p>
        </p:txBody>
      </p:sp>
      <p:pic>
        <p:nvPicPr>
          <p:cNvPr id="2050" name="Picture 2" descr="http://upload.wikimedia.org/wikipedia/commons/thumb/b/bf/Ernest_Starling_portrait.jpg/220px-Ernest_Starling_portrait.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24972" y="1727820"/>
            <a:ext cx="2095500" cy="27813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ZoneTexte 8"/>
          <p:cNvSpPr txBox="1"/>
          <p:nvPr/>
        </p:nvSpPr>
        <p:spPr>
          <a:xfrm>
            <a:off x="6732240" y="4581128"/>
            <a:ext cx="1693477" cy="707886"/>
          </a:xfrm>
          <a:prstGeom prst="rect">
            <a:avLst/>
          </a:prstGeom>
          <a:noFill/>
        </p:spPr>
        <p:txBody>
          <a:bodyPr wrap="none" rtlCol="0">
            <a:spAutoFit/>
          </a:bodyPr>
          <a:lstStyle/>
          <a:p>
            <a:r>
              <a:rPr lang="en-US" sz="2000" smtClean="0">
                <a:solidFill>
                  <a:srgbClr val="0070C0"/>
                </a:solidFill>
              </a:rPr>
              <a:t>Ernest Starling</a:t>
            </a:r>
          </a:p>
          <a:p>
            <a:pPr algn="ctr"/>
            <a:r>
              <a:rPr lang="fr-FR" sz="2000" smtClean="0">
                <a:solidFill>
                  <a:srgbClr val="0070C0"/>
                </a:solidFill>
              </a:rPr>
              <a:t>1866-1927</a:t>
            </a:r>
            <a:endParaRPr lang="en-US" sz="2000">
              <a:solidFill>
                <a:srgbClr val="0070C0"/>
              </a:solidFill>
            </a:endParaRPr>
          </a:p>
        </p:txBody>
      </p:sp>
      <p:pic>
        <p:nvPicPr>
          <p:cNvPr id="2054" name="Picture 6" descr="http://images.slideplayer.fr/7/1854787/slides/slide_39.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4551" t="16609" r="11261"/>
          <a:stretch/>
        </p:blipFill>
        <p:spPr bwMode="auto">
          <a:xfrm>
            <a:off x="4716016" y="3118470"/>
            <a:ext cx="2016224" cy="139065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re 1"/>
          <p:cNvSpPr>
            <a:spLocks noGrp="1"/>
          </p:cNvSpPr>
          <p:nvPr>
            <p:ph type="title"/>
          </p:nvPr>
        </p:nvSpPr>
        <p:spPr>
          <a:xfrm>
            <a:off x="457200" y="274638"/>
            <a:ext cx="8686800" cy="1143000"/>
          </a:xfrm>
        </p:spPr>
        <p:txBody>
          <a:bodyPr>
            <a:normAutofit/>
          </a:bodyPr>
          <a:lstStyle/>
          <a:p>
            <a:r>
              <a:rPr lang="en-US"/>
              <a:t>Endocrinology = a young activity</a:t>
            </a:r>
            <a:r>
              <a:rPr lang="fr-FR"/>
              <a:t>?</a:t>
            </a:r>
          </a:p>
        </p:txBody>
      </p:sp>
    </p:spTree>
    <p:extLst>
      <p:ext uri="{BB962C8B-B14F-4D97-AF65-F5344CB8AC3E}">
        <p14:creationId xmlns:p14="http://schemas.microsoft.com/office/powerpoint/2010/main" xmlns="" val="212376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507288" cy="4925144"/>
          </a:xfrm>
        </p:spPr>
        <p:txBody>
          <a:bodyPr>
            <a:normAutofit fontScale="85000" lnSpcReduction="20000"/>
          </a:bodyPr>
          <a:lstStyle/>
          <a:p>
            <a:r>
              <a:rPr lang="en-US" sz="3600" smtClean="0"/>
              <a:t>In France: a </a:t>
            </a:r>
            <a:r>
              <a:rPr lang="en-US" sz="3600"/>
              <a:t>specific teaching </a:t>
            </a:r>
            <a:r>
              <a:rPr lang="en-US" sz="3600" smtClean="0"/>
              <a:t>course and an Academic Diploma were created from </a:t>
            </a:r>
            <a:r>
              <a:rPr lang="en-US" sz="3600"/>
              <a:t>the years 1960-1970 </a:t>
            </a:r>
            <a:endParaRPr lang="en-US" sz="3600" smtClean="0"/>
          </a:p>
          <a:p>
            <a:r>
              <a:rPr lang="en-US" sz="3700" smtClean="0"/>
              <a:t>Separate s</a:t>
            </a:r>
            <a:r>
              <a:rPr lang="en-US" sz="3600" smtClean="0"/>
              <a:t>pecific expertise in Endocrinology, and in Diabetes recognized by the “</a:t>
            </a:r>
            <a:r>
              <a:rPr lang="en-US" sz="3600" err="1" smtClean="0"/>
              <a:t>Ordre</a:t>
            </a:r>
            <a:r>
              <a:rPr lang="en-US" sz="3600" smtClean="0"/>
              <a:t> des </a:t>
            </a:r>
            <a:r>
              <a:rPr lang="en-US" sz="3600" err="1" smtClean="0"/>
              <a:t>Médecins</a:t>
            </a:r>
            <a:r>
              <a:rPr lang="en-US" sz="3600" smtClean="0"/>
              <a:t>” in 1973 </a:t>
            </a:r>
            <a:endParaRPr lang="en-US" sz="3700" smtClean="0"/>
          </a:p>
          <a:p>
            <a:r>
              <a:rPr lang="en-US" sz="3700" smtClean="0"/>
              <a:t>Long struggles of the </a:t>
            </a:r>
            <a:r>
              <a:rPr lang="en-US" sz="3700" err="1" smtClean="0"/>
              <a:t>SEDMEN</a:t>
            </a:r>
            <a:endParaRPr lang="en-US" sz="3700" smtClean="0"/>
          </a:p>
          <a:p>
            <a:pPr marL="457200" lvl="1" indent="0">
              <a:buNone/>
            </a:pPr>
            <a:r>
              <a:rPr lang="en-US" sz="3700" smtClean="0"/>
              <a:t>conducted by Nicolas </a:t>
            </a:r>
            <a:r>
              <a:rPr lang="en-US" sz="3700" err="1" smtClean="0"/>
              <a:t>Guéritée</a:t>
            </a:r>
            <a:endParaRPr lang="en-US" sz="3700" smtClean="0"/>
          </a:p>
          <a:p>
            <a:r>
              <a:rPr lang="en-US" sz="3600" smtClean="0"/>
              <a:t>Recognized as a specialty in 1985</a:t>
            </a:r>
          </a:p>
          <a:p>
            <a:r>
              <a:rPr lang="en-US" sz="3600" smtClean="0"/>
              <a:t>Endocrinology </a:t>
            </a:r>
            <a:r>
              <a:rPr lang="en-US" sz="3600"/>
              <a:t>joined the </a:t>
            </a:r>
            <a:r>
              <a:rPr lang="en-US" sz="3600" err="1"/>
              <a:t>UEMS</a:t>
            </a:r>
            <a:r>
              <a:rPr lang="en-US" sz="3600"/>
              <a:t> </a:t>
            </a:r>
            <a:r>
              <a:rPr lang="en-US" sz="3600" smtClean="0"/>
              <a:t>                                 in </a:t>
            </a:r>
            <a:r>
              <a:rPr lang="en-US" sz="3600"/>
              <a:t>1987</a:t>
            </a:r>
            <a:endParaRPr lang="fr-FR"/>
          </a:p>
        </p:txBody>
      </p:sp>
      <p:sp>
        <p:nvSpPr>
          <p:cNvPr id="7" name="Titr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Endocrinology = a young </a:t>
            </a:r>
            <a:r>
              <a:rPr lang="en-US" smtClean="0"/>
              <a:t>specialty</a:t>
            </a:r>
            <a:endParaRPr lang="fr-FR"/>
          </a:p>
        </p:txBody>
      </p:sp>
      <p:pic>
        <p:nvPicPr>
          <p:cNvPr id="2051" name="Picture 3" descr="C:\Users\wemeau\Documents\UEMS\CORFOU\EUROPEAN ENDOCRINOLOGY\nicolas_gueritee.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2063"/>
          <a:stretch/>
        </p:blipFill>
        <p:spPr bwMode="auto">
          <a:xfrm>
            <a:off x="6797040" y="3933056"/>
            <a:ext cx="2346960" cy="27294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02575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err="1" smtClean="0"/>
              <a:t>UEMS</a:t>
            </a:r>
            <a:r>
              <a:rPr lang="fr-FR" smtClean="0"/>
              <a:t/>
            </a:r>
            <a:br>
              <a:rPr lang="fr-FR" smtClean="0"/>
            </a:br>
            <a:r>
              <a:rPr lang="fr-FR" sz="3600" smtClean="0"/>
              <a:t>Union Européenne des Médecins Spécialistes</a:t>
            </a:r>
            <a:endParaRPr lang="fr-FR"/>
          </a:p>
        </p:txBody>
      </p:sp>
      <p:sp>
        <p:nvSpPr>
          <p:cNvPr id="3" name="Espace réservé du contenu 2"/>
          <p:cNvSpPr>
            <a:spLocks noGrp="1"/>
          </p:cNvSpPr>
          <p:nvPr>
            <p:ph idx="1"/>
          </p:nvPr>
        </p:nvSpPr>
        <p:spPr>
          <a:xfrm>
            <a:off x="457200" y="1771600"/>
            <a:ext cx="8229600" cy="5257800"/>
          </a:xfrm>
        </p:spPr>
        <p:txBody>
          <a:bodyPr>
            <a:normAutofit/>
          </a:bodyPr>
          <a:lstStyle/>
          <a:p>
            <a:r>
              <a:rPr lang="en-US" dirty="0" smtClean="0"/>
              <a:t>Found in 1958, one year after the signing of the Treaty of Rome</a:t>
            </a:r>
          </a:p>
          <a:p>
            <a:r>
              <a:rPr lang="en-US" dirty="0" smtClean="0"/>
              <a:t>France ensured the Presidency for 24 years </a:t>
            </a:r>
          </a:p>
          <a:p>
            <a:r>
              <a:rPr lang="en-US" dirty="0"/>
              <a:t>S</a:t>
            </a:r>
            <a:r>
              <a:rPr lang="en-US" dirty="0" smtClean="0"/>
              <a:t>pecialized sections progressively created from 1962</a:t>
            </a:r>
          </a:p>
          <a:p>
            <a:r>
              <a:rPr lang="en-US" dirty="0" smtClean="0"/>
              <a:t>Section of Endocrinology </a:t>
            </a:r>
          </a:p>
          <a:p>
            <a:pPr lvl="1"/>
            <a:r>
              <a:rPr lang="en-US" dirty="0" smtClean="0"/>
              <a:t>Created in 1987 </a:t>
            </a:r>
          </a:p>
          <a:p>
            <a:pPr lvl="1"/>
            <a:r>
              <a:rPr lang="en-US" dirty="0"/>
              <a:t>L</a:t>
            </a:r>
            <a:r>
              <a:rPr lang="en-US" dirty="0" smtClean="0"/>
              <a:t>eadership </a:t>
            </a:r>
            <a:r>
              <a:rPr lang="en-US" dirty="0"/>
              <a:t>of Nicolas </a:t>
            </a:r>
            <a:r>
              <a:rPr lang="en-US" dirty="0" err="1" smtClean="0"/>
              <a:t>Guéritée</a:t>
            </a:r>
            <a:endParaRPr lang="en-US" dirty="0" smtClean="0"/>
          </a:p>
          <a:p>
            <a:pPr lvl="1"/>
            <a:r>
              <a:rPr lang="en-US" dirty="0" smtClean="0"/>
              <a:t>President of the section</a:t>
            </a:r>
            <a:r>
              <a:rPr lang="en-US" dirty="0"/>
              <a:t> </a:t>
            </a:r>
            <a:r>
              <a:rPr lang="en-US" dirty="0" smtClean="0"/>
              <a:t>during </a:t>
            </a:r>
            <a:r>
              <a:rPr lang="en-US" dirty="0"/>
              <a:t>a dozen years</a:t>
            </a:r>
          </a:p>
        </p:txBody>
      </p:sp>
    </p:spTree>
    <p:extLst>
      <p:ext uri="{BB962C8B-B14F-4D97-AF65-F5344CB8AC3E}">
        <p14:creationId xmlns:p14="http://schemas.microsoft.com/office/powerpoint/2010/main" xmlns="" val="9707213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1143000"/>
          </a:xfrm>
        </p:spPr>
        <p:txBody>
          <a:bodyPr>
            <a:normAutofit fontScale="90000"/>
          </a:bodyPr>
          <a:lstStyle/>
          <a:p>
            <a:r>
              <a:rPr lang="fr-FR" err="1" smtClean="0"/>
              <a:t>UEMS</a:t>
            </a:r>
            <a:r>
              <a:rPr lang="fr-FR" smtClean="0"/>
              <a:t/>
            </a:r>
            <a:br>
              <a:rPr lang="fr-FR" smtClean="0"/>
            </a:br>
            <a:r>
              <a:rPr lang="fr-FR" sz="3100" smtClean="0"/>
              <a:t>Union Européenne des Médecins Spécialistes</a:t>
            </a:r>
            <a:endParaRPr lang="fr-FR"/>
          </a:p>
        </p:txBody>
      </p:sp>
      <p:sp>
        <p:nvSpPr>
          <p:cNvPr id="3" name="Espace réservé du contenu 2"/>
          <p:cNvSpPr>
            <a:spLocks noGrp="1"/>
          </p:cNvSpPr>
          <p:nvPr>
            <p:ph idx="1"/>
          </p:nvPr>
        </p:nvSpPr>
        <p:spPr>
          <a:xfrm>
            <a:off x="457200" y="1528192"/>
            <a:ext cx="8075240" cy="5141168"/>
          </a:xfrm>
        </p:spPr>
        <p:txBody>
          <a:bodyPr>
            <a:noAutofit/>
          </a:bodyPr>
          <a:lstStyle/>
          <a:p>
            <a:r>
              <a:rPr lang="en-US" sz="2800" smtClean="0"/>
              <a:t>Objectives </a:t>
            </a:r>
          </a:p>
          <a:p>
            <a:pPr lvl="1"/>
            <a:r>
              <a:rPr lang="en-US" sz="2400" smtClean="0"/>
              <a:t>Study and promotion of the highest level of training of medical specialists, medical practice and health care </a:t>
            </a:r>
          </a:p>
          <a:p>
            <a:pPr lvl="1"/>
            <a:r>
              <a:rPr lang="en-US" sz="2400" smtClean="0"/>
              <a:t>Study and promotion of the free movement of medical specialists </a:t>
            </a:r>
          </a:p>
          <a:p>
            <a:pPr lvl="1"/>
            <a:r>
              <a:rPr lang="en-US" sz="2400" smtClean="0"/>
              <a:t>Representation next to authorities, including the EU </a:t>
            </a:r>
          </a:p>
          <a:p>
            <a:pPr lvl="1"/>
            <a:r>
              <a:rPr lang="en-US" sz="2400" smtClean="0"/>
              <a:t>Professional advocacy</a:t>
            </a:r>
          </a:p>
          <a:p>
            <a:r>
              <a:rPr lang="en-US" sz="2800" smtClean="0"/>
              <a:t>Composition  </a:t>
            </a:r>
          </a:p>
          <a:p>
            <a:pPr lvl="1"/>
            <a:r>
              <a:rPr lang="en-US" sz="2400" b="1" smtClean="0"/>
              <a:t>The 28 countries of </a:t>
            </a:r>
            <a:r>
              <a:rPr lang="en-US" sz="2400" b="1" err="1" smtClean="0"/>
              <a:t>UE</a:t>
            </a:r>
            <a:r>
              <a:rPr lang="en-US" sz="2400" b="1" smtClean="0"/>
              <a:t> + Norway and Switzerland </a:t>
            </a:r>
          </a:p>
          <a:p>
            <a:pPr lvl="1"/>
            <a:r>
              <a:rPr lang="en-US" sz="2400" b="1" smtClean="0"/>
              <a:t>Are associated: Turkey, Armenia, Israel</a:t>
            </a:r>
          </a:p>
        </p:txBody>
      </p:sp>
    </p:spTree>
    <p:extLst>
      <p:ext uri="{BB962C8B-B14F-4D97-AF65-F5344CB8AC3E}">
        <p14:creationId xmlns:p14="http://schemas.microsoft.com/office/powerpoint/2010/main" xmlns="" val="2521793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1143000"/>
          </a:xfrm>
        </p:spPr>
        <p:txBody>
          <a:bodyPr>
            <a:normAutofit fontScale="90000"/>
          </a:bodyPr>
          <a:lstStyle/>
          <a:p>
            <a:r>
              <a:rPr lang="fr-FR" err="1" smtClean="0"/>
              <a:t>UEMS</a:t>
            </a:r>
            <a:r>
              <a:rPr lang="fr-FR" smtClean="0"/>
              <a:t/>
            </a:r>
            <a:br>
              <a:rPr lang="fr-FR" smtClean="0"/>
            </a:br>
            <a:r>
              <a:rPr lang="fr-FR" sz="3100" smtClean="0"/>
              <a:t>Union Européenne des Médecins Spécialistes</a:t>
            </a:r>
            <a:endParaRPr lang="fr-FR"/>
          </a:p>
        </p:txBody>
      </p:sp>
      <p:sp>
        <p:nvSpPr>
          <p:cNvPr id="3" name="Espace réservé du contenu 2"/>
          <p:cNvSpPr>
            <a:spLocks noGrp="1"/>
          </p:cNvSpPr>
          <p:nvPr>
            <p:ph idx="1"/>
          </p:nvPr>
        </p:nvSpPr>
        <p:spPr>
          <a:xfrm>
            <a:off x="457200" y="1384176"/>
            <a:ext cx="8075240" cy="5141168"/>
          </a:xfrm>
        </p:spPr>
        <p:txBody>
          <a:bodyPr>
            <a:noAutofit/>
          </a:bodyPr>
          <a:lstStyle/>
          <a:p>
            <a:r>
              <a:rPr lang="en-US" sz="2800" dirty="0" smtClean="0"/>
              <a:t>Funding </a:t>
            </a:r>
          </a:p>
          <a:p>
            <a:pPr lvl="1"/>
            <a:r>
              <a:rPr lang="en-US" sz="2400" dirty="0" smtClean="0"/>
              <a:t>EU</a:t>
            </a:r>
          </a:p>
          <a:p>
            <a:pPr lvl="1"/>
            <a:r>
              <a:rPr lang="en-US" sz="2400" dirty="0" smtClean="0"/>
              <a:t>contributions </a:t>
            </a:r>
          </a:p>
          <a:p>
            <a:pPr lvl="2"/>
            <a:r>
              <a:rPr lang="en-US" sz="2000" dirty="0" smtClean="0"/>
              <a:t>of professional associations              </a:t>
            </a:r>
          </a:p>
          <a:p>
            <a:pPr lvl="2"/>
            <a:r>
              <a:rPr lang="en-US" sz="2000" dirty="0" smtClean="0"/>
              <a:t>+ theoretically of each hospital and research units recognized as qualifying</a:t>
            </a:r>
          </a:p>
          <a:p>
            <a:pPr lvl="1"/>
            <a:r>
              <a:rPr lang="en-US" sz="2400" dirty="0" smtClean="0"/>
              <a:t>support of the National scientific societies </a:t>
            </a:r>
          </a:p>
          <a:p>
            <a:r>
              <a:rPr lang="en-US" sz="2800" dirty="0" smtClean="0"/>
              <a:t>Organization</a:t>
            </a:r>
          </a:p>
          <a:p>
            <a:pPr lvl="1"/>
            <a:r>
              <a:rPr lang="en-US" sz="2400" dirty="0" smtClean="0"/>
              <a:t>Executive council established in Brussels </a:t>
            </a:r>
          </a:p>
          <a:p>
            <a:pPr lvl="1"/>
            <a:r>
              <a:rPr lang="en-US" sz="2400" dirty="0" smtClean="0"/>
              <a:t>European Council for Accreditation of Continuing Medical Training</a:t>
            </a:r>
          </a:p>
          <a:p>
            <a:pPr lvl="1"/>
            <a:r>
              <a:rPr lang="en-US" sz="2400" dirty="0" smtClean="0"/>
              <a:t>Specialized Sections </a:t>
            </a:r>
          </a:p>
        </p:txBody>
      </p:sp>
    </p:spTree>
    <p:extLst>
      <p:ext uri="{BB962C8B-B14F-4D97-AF65-F5344CB8AC3E}">
        <p14:creationId xmlns:p14="http://schemas.microsoft.com/office/powerpoint/2010/main" xmlns="" val="36215027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71400"/>
            <a:ext cx="8686800" cy="1152128"/>
          </a:xfrm>
        </p:spPr>
        <p:txBody>
          <a:bodyPr>
            <a:normAutofit/>
          </a:bodyPr>
          <a:lstStyle/>
          <a:p>
            <a:r>
              <a:rPr lang="en-US" sz="3200" smtClean="0"/>
              <a:t>List of the 41 specialties recognized by the </a:t>
            </a:r>
            <a:r>
              <a:rPr lang="en-US" sz="3200" err="1" smtClean="0"/>
              <a:t>UEMS</a:t>
            </a:r>
            <a:endParaRPr lang="en-US" sz="400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639760933"/>
              </p:ext>
            </p:extLst>
          </p:nvPr>
        </p:nvGraphicFramePr>
        <p:xfrm>
          <a:off x="683568" y="692686"/>
          <a:ext cx="7776864" cy="5256594"/>
        </p:xfrm>
        <a:graphic>
          <a:graphicData uri="http://schemas.openxmlformats.org/drawingml/2006/table">
            <a:tbl>
              <a:tblPr firstRow="1" firstCol="1" lastRow="1" lastCol="1" bandRow="1" bandCol="1">
                <a:tableStyleId>{5C22544A-7EE6-4342-B048-85BDC9FD1C3A}</a:tableStyleId>
              </a:tblPr>
              <a:tblGrid>
                <a:gridCol w="3888432"/>
                <a:gridCol w="3888432"/>
              </a:tblGrid>
              <a:tr h="250314">
                <a:tc>
                  <a:txBody>
                    <a:bodyPr/>
                    <a:lstStyle/>
                    <a:p>
                      <a:pPr algn="just">
                        <a:lnSpc>
                          <a:spcPct val="150000"/>
                        </a:lnSpc>
                        <a:spcAft>
                          <a:spcPts val="0"/>
                        </a:spcAft>
                      </a:pPr>
                      <a:r>
                        <a:rPr lang="fr-FR" sz="1000">
                          <a:effectLst/>
                        </a:rPr>
                        <a:t>Allergologie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Médecine d'Urgence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Anatomie pathologique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Médecine Nucléaire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Anesthésiologie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Médecine physique et rééducation</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Cardiologie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Microbiologie médicale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Chirurgie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Néphrologie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Chirurgie cardio-thoracique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Neurologie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Chirurgie oro-maxillo-faciale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Neurochirurgie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Chirurgie pédiatrique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Neurophysiologie clinique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Chirurgie plastique reconstructrice et esthétique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Ophtalmologie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Chirurgie thoracique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Orthopédie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Chirurgie vasculaire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Oto-rhino-laryngologie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Dermato-vénérologie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Pédiatrie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Endocrinologie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Pédopsychiatrie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Gastro-Entérologie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Pneumologie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Génétique clinique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Psychiatrie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Gériatrie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Radiologie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Gynécologie-Obstétrique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Radiothérapie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Maladies infectieuses</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Rhumatologie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Médecine Interne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Santé Publique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Médecine de laboratoire</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Urologie</a:t>
                      </a:r>
                      <a:endParaRPr lang="fr-FR" sz="1200">
                        <a:effectLst/>
                        <a:latin typeface="Times New Roman"/>
                        <a:ea typeface="Times New Roman"/>
                      </a:endParaRPr>
                    </a:p>
                  </a:txBody>
                  <a:tcPr marL="68580" marR="68580" marT="0" marB="0"/>
                </a:tc>
              </a:tr>
              <a:tr h="250314">
                <a:tc>
                  <a:txBody>
                    <a:bodyPr/>
                    <a:lstStyle/>
                    <a:p>
                      <a:pPr algn="just">
                        <a:lnSpc>
                          <a:spcPct val="150000"/>
                        </a:lnSpc>
                        <a:spcAft>
                          <a:spcPts val="0"/>
                        </a:spcAft>
                      </a:pPr>
                      <a:r>
                        <a:rPr lang="fr-FR" sz="1000">
                          <a:effectLst/>
                        </a:rPr>
                        <a:t>Médecine du Travail</a:t>
                      </a:r>
                      <a:endParaRPr lang="fr-FR" sz="1200">
                        <a:effectLst/>
                        <a:latin typeface="Times New Roman"/>
                        <a:ea typeface="Times New Roman"/>
                      </a:endParaRPr>
                    </a:p>
                  </a:txBody>
                  <a:tcPr marL="68580" marR="68580" marT="0" marB="0"/>
                </a:tc>
                <a:tc>
                  <a:txBody>
                    <a:bodyPr/>
                    <a:lstStyle/>
                    <a:p>
                      <a:pPr algn="just">
                        <a:lnSpc>
                          <a:spcPct val="150000"/>
                        </a:lnSpc>
                        <a:spcAft>
                          <a:spcPts val="0"/>
                        </a:spcAft>
                      </a:pPr>
                      <a:r>
                        <a:rPr lang="fr-FR" sz="1000">
                          <a:effectLst/>
                        </a:rPr>
                        <a:t> </a:t>
                      </a:r>
                      <a:endParaRPr lang="fr-FR" sz="1200">
                        <a:effectLst/>
                        <a:latin typeface="Times New Roman"/>
                        <a:ea typeface="Times New Roman"/>
                      </a:endParaRPr>
                    </a:p>
                  </a:txBody>
                  <a:tcPr marL="68580" marR="68580" marT="0" marB="0"/>
                </a:tc>
              </a:tr>
            </a:tbl>
          </a:graphicData>
        </a:graphic>
      </p:graphicFrame>
      <p:sp>
        <p:nvSpPr>
          <p:cNvPr id="6" name="ZoneTexte 5"/>
          <p:cNvSpPr txBox="1"/>
          <p:nvPr/>
        </p:nvSpPr>
        <p:spPr>
          <a:xfrm>
            <a:off x="0" y="5949280"/>
            <a:ext cx="8892480" cy="1200329"/>
          </a:xfrm>
          <a:prstGeom prst="rect">
            <a:avLst/>
          </a:prstGeom>
          <a:noFill/>
        </p:spPr>
        <p:txBody>
          <a:bodyPr wrap="square" rtlCol="0">
            <a:spAutoFit/>
          </a:bodyPr>
          <a:lstStyle/>
          <a:p>
            <a:r>
              <a:rPr lang="en-US" b="1" dirty="0" smtClean="0"/>
              <a:t>REMARKS : </a:t>
            </a:r>
            <a:r>
              <a:rPr lang="en-US" dirty="0" smtClean="0"/>
              <a:t>	</a:t>
            </a:r>
            <a:r>
              <a:rPr lang="en-US" dirty="0" smtClean="0">
                <a:solidFill>
                  <a:schemeClr val="bg1"/>
                </a:solidFill>
              </a:rPr>
              <a:t>-</a:t>
            </a:r>
            <a:r>
              <a:rPr lang="en-US" dirty="0" smtClean="0"/>
              <a:t> </a:t>
            </a:r>
            <a:r>
              <a:rPr lang="en-US" b="1" dirty="0" smtClean="0">
                <a:solidFill>
                  <a:schemeClr val="bg1"/>
                </a:solidFill>
              </a:rPr>
              <a:t>Nutrition  is not a Specialty in Europa</a:t>
            </a:r>
          </a:p>
          <a:p>
            <a:r>
              <a:rPr lang="en-US" b="1" dirty="0" smtClean="0">
                <a:solidFill>
                  <a:schemeClr val="bg1"/>
                </a:solidFill>
              </a:rPr>
              <a:t>		- Nutrition and Andrology belong to Endocrinology</a:t>
            </a:r>
          </a:p>
          <a:p>
            <a:r>
              <a:rPr lang="en-US" dirty="0" smtClean="0">
                <a:solidFill>
                  <a:schemeClr val="bg1"/>
                </a:solidFill>
              </a:rPr>
              <a:t>		- </a:t>
            </a:r>
            <a:r>
              <a:rPr lang="en-US" b="1" dirty="0" smtClean="0">
                <a:solidFill>
                  <a:schemeClr val="bg1"/>
                </a:solidFill>
              </a:rPr>
              <a:t> Gynecology belong to Gynecology-Obstetrics</a:t>
            </a:r>
          </a:p>
          <a:p>
            <a:endParaRPr lang="fr-FR" b="1" dirty="0"/>
          </a:p>
        </p:txBody>
      </p:sp>
    </p:spTree>
    <p:extLst>
      <p:ext uri="{BB962C8B-B14F-4D97-AF65-F5344CB8AC3E}">
        <p14:creationId xmlns:p14="http://schemas.microsoft.com/office/powerpoint/2010/main" xmlns="" val="1149989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9392"/>
            <a:ext cx="8229600" cy="1143000"/>
          </a:xfrm>
        </p:spPr>
        <p:txBody>
          <a:bodyPr/>
          <a:lstStyle/>
          <a:p>
            <a:r>
              <a:rPr lang="en-US" smtClean="0"/>
              <a:t>Europa</a:t>
            </a:r>
            <a:endParaRPr lang="en-US"/>
          </a:p>
        </p:txBody>
      </p:sp>
      <p:sp>
        <p:nvSpPr>
          <p:cNvPr id="6" name="Espace réservé du texte 5"/>
          <p:cNvSpPr>
            <a:spLocks noGrp="1"/>
          </p:cNvSpPr>
          <p:nvPr>
            <p:ph type="body" idx="1"/>
          </p:nvPr>
        </p:nvSpPr>
        <p:spPr>
          <a:xfrm>
            <a:off x="457200" y="692696"/>
            <a:ext cx="4040188" cy="639762"/>
          </a:xfrm>
        </p:spPr>
        <p:txBody>
          <a:bodyPr>
            <a:normAutofit/>
          </a:bodyPr>
          <a:lstStyle/>
          <a:p>
            <a:pPr algn="ctr"/>
            <a:r>
              <a:rPr lang="fr-FR" sz="3200" b="0" err="1"/>
              <a:t>εὐρώ</a:t>
            </a:r>
            <a:r>
              <a:rPr lang="fr-FR" sz="3200" b="0"/>
              <a:t>π</a:t>
            </a:r>
            <a:r>
              <a:rPr lang="fr-FR" sz="3200" b="0" err="1"/>
              <a:t>η</a:t>
            </a:r>
            <a:endParaRPr lang="en-US" sz="3200" b="0"/>
          </a:p>
        </p:txBody>
      </p:sp>
      <p:sp>
        <p:nvSpPr>
          <p:cNvPr id="7" name="Espace réservé du contenu 6"/>
          <p:cNvSpPr>
            <a:spLocks noGrp="1"/>
          </p:cNvSpPr>
          <p:nvPr>
            <p:ph sz="half" idx="2"/>
          </p:nvPr>
        </p:nvSpPr>
        <p:spPr>
          <a:xfrm>
            <a:off x="819844" y="1268760"/>
            <a:ext cx="4040188" cy="3951288"/>
          </a:xfrm>
        </p:spPr>
        <p:txBody>
          <a:bodyPr>
            <a:normAutofit/>
          </a:bodyPr>
          <a:lstStyle/>
          <a:p>
            <a:r>
              <a:rPr lang="fr-FR" sz="2000" err="1" smtClean="0"/>
              <a:t>εὐρύς</a:t>
            </a:r>
            <a:r>
              <a:rPr lang="fr-FR" sz="2000" smtClean="0"/>
              <a:t> = </a:t>
            </a:r>
            <a:r>
              <a:rPr lang="fr-FR" sz="2000" err="1" smtClean="0"/>
              <a:t>wide</a:t>
            </a:r>
            <a:r>
              <a:rPr lang="fr-FR" sz="2000" smtClean="0"/>
              <a:t>, large</a:t>
            </a:r>
          </a:p>
          <a:p>
            <a:r>
              <a:rPr lang="fr-FR" sz="2000"/>
              <a:t> </a:t>
            </a:r>
            <a:r>
              <a:rPr lang="fr-FR" sz="2000" err="1" smtClean="0"/>
              <a:t>ὤψ</a:t>
            </a:r>
            <a:r>
              <a:rPr lang="fr-FR" sz="2000" smtClean="0"/>
              <a:t> = to look at			= </a:t>
            </a:r>
            <a:r>
              <a:rPr lang="fr-FR" sz="2000" err="1" smtClean="0"/>
              <a:t>eye</a:t>
            </a:r>
            <a:endParaRPr lang="fr-FR" sz="2000"/>
          </a:p>
        </p:txBody>
      </p:sp>
      <p:pic>
        <p:nvPicPr>
          <p:cNvPr id="4" name="Image 3"/>
          <p:cNvPicPr>
            <a:picLocks noChangeAspect="1"/>
          </p:cNvPicPr>
          <p:nvPr/>
        </p:nvPicPr>
        <p:blipFill>
          <a:blip r:embed="rId3" cstate="print"/>
          <a:stretch>
            <a:fillRect/>
          </a:stretch>
        </p:blipFill>
        <p:spPr>
          <a:xfrm>
            <a:off x="251520" y="2348880"/>
            <a:ext cx="4392487" cy="4130153"/>
          </a:xfrm>
          <a:prstGeom prst="rect">
            <a:avLst/>
          </a:prstGeom>
        </p:spPr>
      </p:pic>
      <p:sp>
        <p:nvSpPr>
          <p:cNvPr id="5" name="ZoneTexte 4"/>
          <p:cNvSpPr txBox="1"/>
          <p:nvPr/>
        </p:nvSpPr>
        <p:spPr>
          <a:xfrm>
            <a:off x="83418" y="6453336"/>
            <a:ext cx="5712718" cy="369332"/>
          </a:xfrm>
          <a:prstGeom prst="rect">
            <a:avLst/>
          </a:prstGeom>
          <a:noFill/>
        </p:spPr>
        <p:txBody>
          <a:bodyPr wrap="none" rtlCol="0">
            <a:spAutoFit/>
          </a:bodyPr>
          <a:lstStyle/>
          <a:p>
            <a:r>
              <a:rPr lang="en-US"/>
              <a:t>the large territory on the western shore of the Aegean Sea </a:t>
            </a:r>
            <a:endParaRPr lang="en-GB"/>
          </a:p>
        </p:txBody>
      </p:sp>
    </p:spTree>
    <p:extLst>
      <p:ext uri="{BB962C8B-B14F-4D97-AF65-F5344CB8AC3E}">
        <p14:creationId xmlns:p14="http://schemas.microsoft.com/office/powerpoint/2010/main" xmlns="" val="1235613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13792"/>
            <a:ext cx="8229600" cy="1143000"/>
          </a:xfrm>
        </p:spPr>
        <p:txBody>
          <a:bodyPr>
            <a:normAutofit fontScale="90000"/>
          </a:bodyPr>
          <a:lstStyle/>
          <a:p>
            <a:r>
              <a:rPr lang="fr-FR" err="1" smtClean="0"/>
              <a:t>UEMS</a:t>
            </a:r>
            <a:r>
              <a:rPr lang="fr-FR" smtClean="0"/>
              <a:t/>
            </a:r>
            <a:br>
              <a:rPr lang="fr-FR" smtClean="0"/>
            </a:br>
            <a:r>
              <a:rPr lang="en-US"/>
              <a:t>Conditions of the European recognition in </a:t>
            </a:r>
            <a:r>
              <a:rPr lang="en-US" smtClean="0"/>
              <a:t>Endocrinology </a:t>
            </a:r>
            <a:r>
              <a:rPr lang="fr-FR" smtClean="0"/>
              <a:t>(</a:t>
            </a:r>
            <a:r>
              <a:rPr lang="fr-FR" err="1" smtClean="0"/>
              <a:t>RQE</a:t>
            </a:r>
            <a:r>
              <a:rPr lang="fr-FR" smtClean="0"/>
              <a:t>)</a:t>
            </a:r>
            <a:endParaRPr lang="fr-FR"/>
          </a:p>
        </p:txBody>
      </p:sp>
      <p:sp>
        <p:nvSpPr>
          <p:cNvPr id="3" name="Espace réservé du contenu 2"/>
          <p:cNvSpPr>
            <a:spLocks noGrp="1"/>
          </p:cNvSpPr>
          <p:nvPr>
            <p:ph idx="1"/>
          </p:nvPr>
        </p:nvSpPr>
        <p:spPr>
          <a:xfrm>
            <a:off x="457200" y="2287413"/>
            <a:ext cx="8229600" cy="3877891"/>
          </a:xfrm>
        </p:spPr>
        <p:txBody>
          <a:bodyPr>
            <a:normAutofit/>
          </a:bodyPr>
          <a:lstStyle/>
          <a:p>
            <a:r>
              <a:rPr lang="en-US" dirty="0" smtClean="0">
                <a:solidFill>
                  <a:schemeClr val="bg1"/>
                </a:solidFill>
              </a:rPr>
              <a:t>Medical care and research units </a:t>
            </a:r>
            <a:r>
              <a:rPr lang="en-US" dirty="0">
                <a:solidFill>
                  <a:schemeClr val="bg1"/>
                </a:solidFill>
              </a:rPr>
              <a:t>qualifying at the European level </a:t>
            </a:r>
            <a:endParaRPr lang="en-US" dirty="0" smtClean="0">
              <a:solidFill>
                <a:schemeClr val="bg1"/>
              </a:solidFill>
            </a:endParaRPr>
          </a:p>
          <a:p>
            <a:pPr lvl="1"/>
            <a:r>
              <a:rPr lang="en-US" i="1" dirty="0"/>
              <a:t>F</a:t>
            </a:r>
            <a:r>
              <a:rPr lang="en-US" i="1" dirty="0" smtClean="0"/>
              <a:t>or France primitively were qualifying the units </a:t>
            </a:r>
            <a:r>
              <a:rPr lang="en-US" i="1" dirty="0"/>
              <a:t>corresponding to the interregional </a:t>
            </a:r>
            <a:r>
              <a:rPr lang="en-US" i="1" dirty="0" smtClean="0"/>
              <a:t>coordinators</a:t>
            </a:r>
          </a:p>
          <a:p>
            <a:pPr lvl="1"/>
            <a:r>
              <a:rPr lang="en-US" i="1" dirty="0" smtClean="0"/>
              <a:t> List extended to all University </a:t>
            </a:r>
            <a:r>
              <a:rPr lang="en-US" i="1" dirty="0"/>
              <a:t>practicing </a:t>
            </a:r>
            <a:r>
              <a:rPr lang="en-US" i="1" dirty="0" smtClean="0"/>
              <a:t>Diabetes, </a:t>
            </a:r>
            <a:r>
              <a:rPr lang="en-US" i="1" dirty="0"/>
              <a:t>Endocrinology and </a:t>
            </a:r>
            <a:r>
              <a:rPr lang="en-US" i="1" dirty="0" smtClean="0"/>
              <a:t>Nutrition</a:t>
            </a:r>
          </a:p>
          <a:p>
            <a:endParaRPr lang="en-US" dirty="0"/>
          </a:p>
        </p:txBody>
      </p:sp>
    </p:spTree>
    <p:extLst>
      <p:ext uri="{BB962C8B-B14F-4D97-AF65-F5344CB8AC3E}">
        <p14:creationId xmlns:p14="http://schemas.microsoft.com/office/powerpoint/2010/main" xmlns="" val="3011156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528" y="274638"/>
            <a:ext cx="9540552" cy="1143000"/>
          </a:xfrm>
        </p:spPr>
        <p:txBody>
          <a:bodyPr>
            <a:normAutofit fontScale="90000"/>
          </a:bodyPr>
          <a:lstStyle/>
          <a:p>
            <a:r>
              <a:rPr lang="fr-FR" err="1" smtClean="0"/>
              <a:t>UEMS</a:t>
            </a:r>
            <a:r>
              <a:rPr lang="fr-FR" smtClean="0"/>
              <a:t/>
            </a:r>
            <a:br>
              <a:rPr lang="fr-FR" smtClean="0"/>
            </a:br>
            <a:r>
              <a:rPr lang="en-US" sz="3100"/>
              <a:t>Conditions of the European R</a:t>
            </a:r>
            <a:r>
              <a:rPr lang="en-US" sz="3100" smtClean="0"/>
              <a:t>ecognition </a:t>
            </a:r>
            <a:r>
              <a:rPr lang="en-US" sz="3100"/>
              <a:t>in Endocrinology </a:t>
            </a:r>
            <a:r>
              <a:rPr lang="fr-FR" sz="3100" err="1" smtClean="0"/>
              <a:t>RQE</a:t>
            </a:r>
            <a:endParaRPr lang="fr-FR" sz="3600"/>
          </a:p>
        </p:txBody>
      </p:sp>
      <p:sp>
        <p:nvSpPr>
          <p:cNvPr id="3" name="Espace réservé du contenu 2"/>
          <p:cNvSpPr>
            <a:spLocks noGrp="1"/>
          </p:cNvSpPr>
          <p:nvPr>
            <p:ph idx="1"/>
          </p:nvPr>
        </p:nvSpPr>
        <p:spPr>
          <a:xfrm>
            <a:off x="806896" y="1628800"/>
            <a:ext cx="8229600" cy="4886003"/>
          </a:xfrm>
        </p:spPr>
        <p:txBody>
          <a:bodyPr>
            <a:normAutofit fontScale="92500"/>
          </a:bodyPr>
          <a:lstStyle/>
          <a:p>
            <a:r>
              <a:rPr lang="en-US" dirty="0" smtClean="0">
                <a:solidFill>
                  <a:schemeClr val="bg1"/>
                </a:solidFill>
              </a:rPr>
              <a:t>European Qualification in Endocrinology</a:t>
            </a:r>
          </a:p>
          <a:p>
            <a:pPr lvl="1"/>
            <a:r>
              <a:rPr lang="en-US" dirty="0" smtClean="0"/>
              <a:t>Theoretically defined by the text of 1993 </a:t>
            </a:r>
            <a:r>
              <a:rPr lang="en-US" sz="2200" dirty="0" smtClean="0"/>
              <a:t>(</a:t>
            </a:r>
            <a:r>
              <a:rPr lang="en-US" sz="2200" i="1" dirty="0" smtClean="0"/>
              <a:t>UEMS charter on training of Medical Specialists in the EU Chapter 6, article 2)</a:t>
            </a:r>
            <a:endParaRPr lang="en-US" i="1" dirty="0" smtClean="0"/>
          </a:p>
          <a:p>
            <a:pPr lvl="1"/>
            <a:r>
              <a:rPr lang="en-US" dirty="0" smtClean="0"/>
              <a:t>Conditions </a:t>
            </a:r>
            <a:r>
              <a:rPr lang="en-US" i="1" dirty="0" smtClean="0"/>
              <a:t> </a:t>
            </a:r>
          </a:p>
          <a:p>
            <a:pPr lvl="2"/>
            <a:r>
              <a:rPr lang="en-US" sz="2600" b="1" dirty="0" smtClean="0">
                <a:solidFill>
                  <a:schemeClr val="bg1"/>
                </a:solidFill>
              </a:rPr>
              <a:t>Concern only medical doctors who have completed the core of internal  medicine for at least 2 years  </a:t>
            </a:r>
          </a:p>
          <a:p>
            <a:pPr lvl="2"/>
            <a:r>
              <a:rPr lang="en-US" sz="2600" b="1" dirty="0" smtClean="0">
                <a:solidFill>
                  <a:schemeClr val="bg1"/>
                </a:solidFill>
              </a:rPr>
              <a:t>Clinical training or research in Endocrinology, Diabetes,  Nutrition for 4 years</a:t>
            </a:r>
          </a:p>
          <a:p>
            <a:r>
              <a:rPr lang="en-US" sz="3000" dirty="0" smtClean="0"/>
              <a:t>Specific training program for Endocrinology </a:t>
            </a:r>
            <a:r>
              <a:rPr lang="en-US" sz="2600" dirty="0" smtClean="0"/>
              <a:t>gathered in the "Leuven Document" developed in 1991 and adopted in 1993 (</a:t>
            </a:r>
            <a:r>
              <a:rPr lang="en-US" sz="2400" dirty="0" smtClean="0">
                <a:solidFill>
                  <a:srgbClr val="0070C0"/>
                </a:solidFill>
              </a:rPr>
              <a:t>Training in Endocrinology </a:t>
            </a:r>
            <a:r>
              <a:rPr lang="en-US" sz="2400" b="1" dirty="0" err="1" smtClean="0">
                <a:solidFill>
                  <a:srgbClr val="0070C0"/>
                </a:solidFill>
              </a:rPr>
              <a:t>uems</a:t>
            </a:r>
            <a:r>
              <a:rPr lang="en-US" sz="2400" dirty="0" err="1" smtClean="0">
                <a:solidFill>
                  <a:srgbClr val="0070C0"/>
                </a:solidFill>
              </a:rPr>
              <a:t>.dk</a:t>
            </a:r>
            <a:r>
              <a:rPr lang="en-US" sz="2400" dirty="0" smtClean="0">
                <a:solidFill>
                  <a:srgbClr val="0070C0"/>
                </a:solidFill>
              </a:rPr>
              <a:t>/</a:t>
            </a:r>
            <a:r>
              <a:rPr lang="en-US" sz="2400" b="1" dirty="0" smtClean="0">
                <a:solidFill>
                  <a:srgbClr val="0070C0"/>
                </a:solidFill>
              </a:rPr>
              <a:t>files</a:t>
            </a:r>
            <a:r>
              <a:rPr lang="en-US" sz="2400" dirty="0" smtClean="0">
                <a:solidFill>
                  <a:srgbClr val="0070C0"/>
                </a:solidFill>
              </a:rPr>
              <a:t>/CHAPTER-6.htm)</a:t>
            </a:r>
          </a:p>
          <a:p>
            <a:pPr lvl="2"/>
            <a:endParaRPr lang="en-US" sz="2600" dirty="0" smtClean="0"/>
          </a:p>
          <a:p>
            <a:endParaRPr lang="fr-FR" dirty="0"/>
          </a:p>
        </p:txBody>
      </p:sp>
      <p:pic>
        <p:nvPicPr>
          <p:cNvPr id="4" name="Picture 8" descr="http://www.unil.ch/fedora/get/actunil:wwwfbm_1321967224685/IMAGE_MAIN.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 b="-21334"/>
          <a:stretch/>
        </p:blipFill>
        <p:spPr bwMode="auto">
          <a:xfrm>
            <a:off x="-1" y="3501008"/>
            <a:ext cx="1806865" cy="18722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16628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smtClean="0"/>
              <a:t>Presidents of the Section of Endocrinology of UEMS</a:t>
            </a:r>
            <a:endParaRPr lang="en-GB"/>
          </a:p>
        </p:txBody>
      </p:sp>
      <p:pic>
        <p:nvPicPr>
          <p:cNvPr id="4" name="Espace réservé du contenu 3"/>
          <p:cNvPicPr>
            <a:picLocks noGrp="1" noChangeAspect="1"/>
          </p:cNvPicPr>
          <p:nvPr>
            <p:ph idx="1"/>
          </p:nvPr>
        </p:nvPicPr>
        <p:blipFill rotWithShape="1">
          <a:blip r:embed="rId3" cstate="print"/>
          <a:srcRect l="14286"/>
          <a:stretch/>
        </p:blipFill>
        <p:spPr>
          <a:xfrm>
            <a:off x="6516216" y="2492896"/>
            <a:ext cx="2592288" cy="2016224"/>
          </a:xfrm>
          <a:prstGeom prst="rect">
            <a:avLst/>
          </a:prstGeom>
        </p:spPr>
      </p:pic>
      <p:pic>
        <p:nvPicPr>
          <p:cNvPr id="6" name="Picture 2" descr="C:\Users\wemeau\Documents\UEMS\CORFOU\EUROPEAN ENDOCRINOLOGY\Nicolas_GuÃ©ritÃ©e_200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496" y="2528900"/>
            <a:ext cx="1839249" cy="219624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ZoneTexte 6"/>
          <p:cNvSpPr txBox="1"/>
          <p:nvPr/>
        </p:nvSpPr>
        <p:spPr>
          <a:xfrm>
            <a:off x="3971914" y="5190291"/>
            <a:ext cx="2184262" cy="1200329"/>
          </a:xfrm>
          <a:prstGeom prst="rect">
            <a:avLst/>
          </a:prstGeom>
          <a:noFill/>
        </p:spPr>
        <p:txBody>
          <a:bodyPr wrap="square" rtlCol="0">
            <a:spAutoFit/>
          </a:bodyPr>
          <a:lstStyle/>
          <a:p>
            <a:pPr algn="ctr"/>
            <a:r>
              <a:rPr lang="en-GB" sz="2400" dirty="0" smtClean="0"/>
              <a:t>Rolf </a:t>
            </a:r>
          </a:p>
          <a:p>
            <a:pPr algn="ctr"/>
            <a:r>
              <a:rPr lang="en-GB" sz="2400" dirty="0" smtClean="0"/>
              <a:t>GAILLARD</a:t>
            </a:r>
          </a:p>
          <a:p>
            <a:pPr algn="ctr"/>
            <a:r>
              <a:rPr lang="en-GB" sz="2400" dirty="0" smtClean="0"/>
              <a:t>2005-2011?</a:t>
            </a:r>
            <a:endParaRPr lang="en-GB" sz="2400" dirty="0"/>
          </a:p>
        </p:txBody>
      </p:sp>
      <p:sp>
        <p:nvSpPr>
          <p:cNvPr id="8" name="ZoneTexte 7"/>
          <p:cNvSpPr txBox="1"/>
          <p:nvPr/>
        </p:nvSpPr>
        <p:spPr>
          <a:xfrm>
            <a:off x="6865913" y="5157192"/>
            <a:ext cx="1954559" cy="1200329"/>
          </a:xfrm>
          <a:prstGeom prst="rect">
            <a:avLst/>
          </a:prstGeom>
          <a:noFill/>
        </p:spPr>
        <p:txBody>
          <a:bodyPr wrap="square" rtlCol="0">
            <a:spAutoFit/>
          </a:bodyPr>
          <a:lstStyle/>
          <a:p>
            <a:pPr algn="ctr"/>
            <a:r>
              <a:rPr lang="en-GB" sz="2400" dirty="0" smtClean="0"/>
              <a:t>Anton</a:t>
            </a:r>
          </a:p>
          <a:p>
            <a:pPr algn="ctr"/>
            <a:r>
              <a:rPr lang="en-GB" sz="2400" dirty="0" smtClean="0"/>
              <a:t>LUGER</a:t>
            </a:r>
          </a:p>
          <a:p>
            <a:pPr algn="ctr"/>
            <a:r>
              <a:rPr lang="en-GB" sz="2400" dirty="0" smtClean="0"/>
              <a:t>2011-2017</a:t>
            </a:r>
            <a:endParaRPr lang="en-GB" sz="2400" dirty="0"/>
          </a:p>
        </p:txBody>
      </p:sp>
      <p:sp>
        <p:nvSpPr>
          <p:cNvPr id="9" name="ZoneTexte 8"/>
          <p:cNvSpPr txBox="1"/>
          <p:nvPr/>
        </p:nvSpPr>
        <p:spPr>
          <a:xfrm>
            <a:off x="395882" y="5229200"/>
            <a:ext cx="1523173" cy="1200329"/>
          </a:xfrm>
          <a:prstGeom prst="rect">
            <a:avLst/>
          </a:prstGeom>
          <a:noFill/>
        </p:spPr>
        <p:txBody>
          <a:bodyPr wrap="none" rtlCol="0">
            <a:spAutoFit/>
          </a:bodyPr>
          <a:lstStyle/>
          <a:p>
            <a:pPr algn="ctr"/>
            <a:r>
              <a:rPr lang="en-GB" sz="2400" dirty="0" smtClean="0"/>
              <a:t>Nicolas </a:t>
            </a:r>
          </a:p>
          <a:p>
            <a:pPr algn="ctr"/>
            <a:r>
              <a:rPr lang="en-GB" sz="2400" dirty="0" smtClean="0"/>
              <a:t>GUERITEE</a:t>
            </a:r>
          </a:p>
          <a:p>
            <a:pPr algn="ctr"/>
            <a:r>
              <a:rPr lang="en-GB" sz="2400" dirty="0" smtClean="0"/>
              <a:t>1987-1999</a:t>
            </a:r>
            <a:endParaRPr lang="en-GB" sz="2000" dirty="0"/>
          </a:p>
        </p:txBody>
      </p:sp>
      <p:sp>
        <p:nvSpPr>
          <p:cNvPr id="10" name="ZoneTexte 9"/>
          <p:cNvSpPr txBox="1"/>
          <p:nvPr/>
        </p:nvSpPr>
        <p:spPr>
          <a:xfrm>
            <a:off x="2186079" y="5229200"/>
            <a:ext cx="1665841" cy="1200329"/>
          </a:xfrm>
          <a:prstGeom prst="rect">
            <a:avLst/>
          </a:prstGeom>
          <a:noFill/>
        </p:spPr>
        <p:txBody>
          <a:bodyPr wrap="none" rtlCol="0">
            <a:spAutoFit/>
          </a:bodyPr>
          <a:lstStyle/>
          <a:p>
            <a:pPr algn="ctr"/>
            <a:r>
              <a:rPr lang="en-GB" sz="2400" dirty="0" smtClean="0"/>
              <a:t>Roger</a:t>
            </a:r>
          </a:p>
          <a:p>
            <a:pPr algn="ctr"/>
            <a:r>
              <a:rPr lang="en-GB" sz="2400" dirty="0" smtClean="0"/>
              <a:t>BOUILLON</a:t>
            </a:r>
          </a:p>
          <a:p>
            <a:pPr algn="ctr"/>
            <a:r>
              <a:rPr lang="en-GB" sz="2400" dirty="0" smtClean="0"/>
              <a:t>1999-2005?</a:t>
            </a:r>
            <a:endParaRPr lang="en-GB" sz="2000" dirty="0"/>
          </a:p>
        </p:txBody>
      </p:sp>
      <p:pic>
        <p:nvPicPr>
          <p:cNvPr id="11" name="Image 10"/>
          <p:cNvPicPr>
            <a:picLocks noChangeAspect="1"/>
          </p:cNvPicPr>
          <p:nvPr/>
        </p:nvPicPr>
        <p:blipFill>
          <a:blip r:embed="rId5" cstate="print"/>
          <a:stretch>
            <a:fillRect/>
          </a:stretch>
        </p:blipFill>
        <p:spPr>
          <a:xfrm>
            <a:off x="2234785" y="2366132"/>
            <a:ext cx="1688369" cy="2372158"/>
          </a:xfrm>
          <a:prstGeom prst="rect">
            <a:avLst/>
          </a:prstGeom>
        </p:spPr>
      </p:pic>
      <p:pic>
        <p:nvPicPr>
          <p:cNvPr id="12" name="Image 11"/>
          <p:cNvPicPr>
            <a:picLocks noChangeAspect="1"/>
          </p:cNvPicPr>
          <p:nvPr/>
        </p:nvPicPr>
        <p:blipFill rotWithShape="1">
          <a:blip r:embed="rId6" cstate="print"/>
          <a:srcRect l="39026"/>
          <a:stretch/>
        </p:blipFill>
        <p:spPr>
          <a:xfrm>
            <a:off x="4283968" y="2132856"/>
            <a:ext cx="2069056" cy="2572370"/>
          </a:xfrm>
          <a:prstGeom prst="rect">
            <a:avLst/>
          </a:prstGeom>
        </p:spPr>
      </p:pic>
    </p:spTree>
    <p:extLst>
      <p:ext uri="{BB962C8B-B14F-4D97-AF65-F5344CB8AC3E}">
        <p14:creationId xmlns:p14="http://schemas.microsoft.com/office/powerpoint/2010/main" xmlns="" val="1905383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925144"/>
          </a:xfrm>
        </p:spPr>
        <p:txBody>
          <a:bodyPr>
            <a:normAutofit fontScale="92500" lnSpcReduction="20000"/>
          </a:bodyPr>
          <a:lstStyle/>
          <a:p>
            <a:pPr marL="0" indent="0">
              <a:buNone/>
            </a:pPr>
            <a:r>
              <a:rPr lang="en-US" sz="3400" cap="all" smtClean="0"/>
              <a:t>demographical DATA</a:t>
            </a:r>
          </a:p>
          <a:p>
            <a:pPr marL="0" indent="0">
              <a:buNone/>
            </a:pPr>
            <a:endParaRPr lang="en-US" sz="3400" cap="all" smtClean="0"/>
          </a:p>
          <a:p>
            <a:r>
              <a:rPr lang="en-US" sz="3400" cap="all" smtClean="0">
                <a:solidFill>
                  <a:schemeClr val="bg1"/>
                </a:solidFill>
              </a:rPr>
              <a:t>A LITTLE BEAT MORE THAN</a:t>
            </a:r>
            <a:r>
              <a:rPr lang="en-US" sz="3400" smtClean="0">
                <a:solidFill>
                  <a:schemeClr val="bg1"/>
                </a:solidFill>
              </a:rPr>
              <a:t> 500 MILLIONS OF INHABITANTS </a:t>
            </a:r>
            <a:r>
              <a:rPr lang="en-US" sz="2600" smtClean="0"/>
              <a:t>(7,3 % of the world population)</a:t>
            </a:r>
          </a:p>
          <a:p>
            <a:endParaRPr lang="en-US" sz="3000" smtClean="0"/>
          </a:p>
          <a:p>
            <a:r>
              <a:rPr lang="en-US" sz="3400" smtClean="0">
                <a:solidFill>
                  <a:schemeClr val="bg1"/>
                </a:solidFill>
              </a:rPr>
              <a:t>1,7 millions of doctors in Europe</a:t>
            </a:r>
          </a:p>
          <a:p>
            <a:endParaRPr lang="en-US" sz="3400" smtClean="0">
              <a:solidFill>
                <a:schemeClr val="bg1"/>
              </a:solidFill>
            </a:endParaRPr>
          </a:p>
          <a:p>
            <a:r>
              <a:rPr lang="en-US" sz="3400" smtClean="0"/>
              <a:t>Medical density = </a:t>
            </a:r>
            <a:r>
              <a:rPr lang="en-US" sz="3400" smtClean="0">
                <a:solidFill>
                  <a:schemeClr val="bg1"/>
                </a:solidFill>
              </a:rPr>
              <a:t>3,4 doctors for 1 000 inhabitants</a:t>
            </a:r>
          </a:p>
          <a:p>
            <a:pPr marL="0" indent="0">
              <a:buNone/>
            </a:pPr>
            <a:r>
              <a:rPr lang="en-US" smtClean="0"/>
              <a:t>	</a:t>
            </a:r>
            <a:endParaRPr lang="en-US"/>
          </a:p>
        </p:txBody>
      </p:sp>
      <p:sp>
        <p:nvSpPr>
          <p:cNvPr id="7" name="Titr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Number of doctors in Europa</a:t>
            </a:r>
            <a:endParaRPr lang="en-US"/>
          </a:p>
        </p:txBody>
      </p:sp>
    </p:spTree>
    <p:extLst>
      <p:ext uri="{BB962C8B-B14F-4D97-AF65-F5344CB8AC3E}">
        <p14:creationId xmlns:p14="http://schemas.microsoft.com/office/powerpoint/2010/main" xmlns="" val="40039967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atistiques-mondiales.com/cartes/medecins.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339722"/>
            <a:ext cx="8820472" cy="43215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129582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actising doctors per 1 000 population, 2010 and&#10;change between 2000 and 2010 (or nearest yea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23731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ZoneTexte 1"/>
          <p:cNvSpPr txBox="1"/>
          <p:nvPr/>
        </p:nvSpPr>
        <p:spPr>
          <a:xfrm>
            <a:off x="251520" y="6300028"/>
            <a:ext cx="3808671" cy="461665"/>
          </a:xfrm>
          <a:prstGeom prst="rect">
            <a:avLst/>
          </a:prstGeom>
          <a:noFill/>
        </p:spPr>
        <p:txBody>
          <a:bodyPr wrap="none" rtlCol="0">
            <a:spAutoFit/>
          </a:bodyPr>
          <a:lstStyle/>
          <a:p>
            <a:r>
              <a:rPr lang="en-US" sz="2400" smtClean="0"/>
              <a:t>Number of doctors in Europe</a:t>
            </a:r>
            <a:endParaRPr lang="en-US" sz="2400"/>
          </a:p>
        </p:txBody>
      </p:sp>
      <p:sp>
        <p:nvSpPr>
          <p:cNvPr id="4" name="ZoneTexte 3"/>
          <p:cNvSpPr txBox="1"/>
          <p:nvPr/>
        </p:nvSpPr>
        <p:spPr>
          <a:xfrm>
            <a:off x="4860032" y="6309320"/>
            <a:ext cx="4233723" cy="461665"/>
          </a:xfrm>
          <a:prstGeom prst="rect">
            <a:avLst/>
          </a:prstGeom>
          <a:noFill/>
        </p:spPr>
        <p:txBody>
          <a:bodyPr wrap="none" rtlCol="0">
            <a:spAutoFit/>
          </a:bodyPr>
          <a:lstStyle/>
          <a:p>
            <a:r>
              <a:rPr lang="en-US" sz="2400" smtClean="0"/>
              <a:t>Evolution between 2000 et 2010</a:t>
            </a:r>
            <a:endParaRPr lang="en-US" sz="2400"/>
          </a:p>
        </p:txBody>
      </p:sp>
    </p:spTree>
    <p:extLst>
      <p:ext uri="{BB962C8B-B14F-4D97-AF65-F5344CB8AC3E}">
        <p14:creationId xmlns:p14="http://schemas.microsoft.com/office/powerpoint/2010/main" xmlns="" val="684970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600200"/>
            <a:ext cx="8686800" cy="4925144"/>
          </a:xfrm>
        </p:spPr>
        <p:txBody>
          <a:bodyPr>
            <a:normAutofit/>
          </a:bodyPr>
          <a:lstStyle/>
          <a:p>
            <a:pPr marL="0" indent="0">
              <a:buNone/>
            </a:pPr>
            <a:r>
              <a:rPr lang="en-US" sz="3400" cap="all" smtClean="0"/>
              <a:t>demographical DATA</a:t>
            </a:r>
          </a:p>
          <a:p>
            <a:pPr marL="0" indent="0">
              <a:buNone/>
            </a:pPr>
            <a:r>
              <a:rPr lang="en-US" cap="all" smtClean="0">
                <a:solidFill>
                  <a:schemeClr val="bg1"/>
                </a:solidFill>
              </a:rPr>
              <a:t>   p</a:t>
            </a:r>
            <a:r>
              <a:rPr lang="en-US" smtClean="0">
                <a:solidFill>
                  <a:schemeClr val="bg1"/>
                </a:solidFill>
              </a:rPr>
              <a:t>roportion of specialized doctors </a:t>
            </a:r>
            <a:r>
              <a:rPr lang="en-US">
                <a:solidFill>
                  <a:schemeClr val="bg1"/>
                </a:solidFill>
              </a:rPr>
              <a:t>i</a:t>
            </a:r>
            <a:r>
              <a:rPr lang="en-US" smtClean="0">
                <a:solidFill>
                  <a:schemeClr val="bg1"/>
                </a:solidFill>
              </a:rPr>
              <a:t>n Europe = </a:t>
            </a:r>
            <a:r>
              <a:rPr lang="en-US" cap="all" smtClean="0">
                <a:solidFill>
                  <a:schemeClr val="bg1"/>
                </a:solidFill>
              </a:rPr>
              <a:t>2/3 </a:t>
            </a:r>
            <a:endParaRPr lang="en-US" smtClean="0">
              <a:solidFill>
                <a:schemeClr val="bg1"/>
              </a:solidFill>
            </a:endParaRPr>
          </a:p>
          <a:p>
            <a:pPr marL="0" indent="0">
              <a:buNone/>
            </a:pPr>
            <a:r>
              <a:rPr lang="fr-FR" smtClean="0"/>
              <a:t>	</a:t>
            </a:r>
            <a:endParaRPr lang="fr-FR"/>
          </a:p>
        </p:txBody>
      </p:sp>
      <p:sp>
        <p:nvSpPr>
          <p:cNvPr id="7" name="Titr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Number of specialists in Europe</a:t>
            </a:r>
            <a:endParaRPr lang="en-US"/>
          </a:p>
        </p:txBody>
      </p:sp>
      <p:pic>
        <p:nvPicPr>
          <p:cNvPr id="4" name="Picture 2" descr="Generalists and specialists as a share of all doctors,&#10;2010 (or nearest ye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2996952"/>
            <a:ext cx="8928992" cy="36724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907263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12776"/>
            <a:ext cx="8507288" cy="4565104"/>
          </a:xfrm>
        </p:spPr>
        <p:txBody>
          <a:bodyPr>
            <a:noAutofit/>
          </a:bodyPr>
          <a:lstStyle/>
          <a:p>
            <a:pPr marL="0" indent="0">
              <a:buNone/>
            </a:pPr>
            <a:r>
              <a:rPr lang="en-US" sz="2800" cap="all" smtClean="0"/>
              <a:t>FEW PRECISE DATA</a:t>
            </a:r>
            <a:endParaRPr lang="en-US" sz="2800" smtClean="0"/>
          </a:p>
          <a:p>
            <a:r>
              <a:rPr lang="en-US" sz="2800" smtClean="0">
                <a:solidFill>
                  <a:schemeClr val="bg1"/>
                </a:solidFill>
              </a:rPr>
              <a:t>18 000 endocrinologists  in Europe </a:t>
            </a:r>
            <a:r>
              <a:rPr lang="en-US" sz="2400" smtClean="0"/>
              <a:t>(estimated by ESE) </a:t>
            </a:r>
          </a:p>
          <a:p>
            <a:r>
              <a:rPr lang="en-US" sz="2800" smtClean="0">
                <a:solidFill>
                  <a:schemeClr val="bg1"/>
                </a:solidFill>
              </a:rPr>
              <a:t>Great disparity</a:t>
            </a:r>
          </a:p>
          <a:p>
            <a:pPr lvl="1"/>
            <a:r>
              <a:rPr lang="en-US" sz="2400" smtClean="0"/>
              <a:t>  775 in United Kingdom </a:t>
            </a:r>
            <a:r>
              <a:rPr lang="en-US" sz="2400"/>
              <a:t>i</a:t>
            </a:r>
            <a:r>
              <a:rPr lang="en-US" sz="2400" smtClean="0"/>
              <a:t>n 2010</a:t>
            </a:r>
          </a:p>
          <a:p>
            <a:pPr lvl="1"/>
            <a:r>
              <a:rPr lang="en-US" sz="2400" smtClean="0"/>
              <a:t>6 369 in Germany</a:t>
            </a:r>
          </a:p>
          <a:p>
            <a:pPr lvl="1"/>
            <a:r>
              <a:rPr lang="en-US" sz="2400" smtClean="0"/>
              <a:t>probably 190 </a:t>
            </a:r>
            <a:r>
              <a:rPr lang="en-US" sz="2400"/>
              <a:t>i</a:t>
            </a:r>
            <a:r>
              <a:rPr lang="en-US" sz="2400" smtClean="0"/>
              <a:t>n Switzerland in 2012</a:t>
            </a:r>
          </a:p>
          <a:p>
            <a:pPr lvl="1"/>
            <a:r>
              <a:rPr lang="en-US" sz="2400" smtClean="0"/>
              <a:t>1865 </a:t>
            </a:r>
            <a:r>
              <a:rPr lang="en-US" sz="2400"/>
              <a:t>in France in </a:t>
            </a:r>
            <a:r>
              <a:rPr lang="en-US" sz="2400" smtClean="0"/>
              <a:t>2016</a:t>
            </a:r>
          </a:p>
          <a:p>
            <a:r>
              <a:rPr lang="en-US" sz="2800" smtClean="0">
                <a:solidFill>
                  <a:schemeClr val="bg1"/>
                </a:solidFill>
              </a:rPr>
              <a:t>Much higher as everywhere in the World</a:t>
            </a:r>
          </a:p>
          <a:p>
            <a:pPr lvl="1"/>
            <a:r>
              <a:rPr lang="en-US" sz="2000" smtClean="0"/>
              <a:t>4 000 </a:t>
            </a:r>
            <a:r>
              <a:rPr lang="en-US" sz="2000"/>
              <a:t>i</a:t>
            </a:r>
            <a:r>
              <a:rPr lang="en-US" sz="2000" smtClean="0"/>
              <a:t>n 2008 in USA for 25 to 100 Millions potential patients</a:t>
            </a:r>
          </a:p>
          <a:p>
            <a:pPr lvl="1"/>
            <a:r>
              <a:rPr lang="en-US" sz="2000" smtClean="0"/>
              <a:t>442 in Canada</a:t>
            </a:r>
          </a:p>
          <a:p>
            <a:pPr lvl="1"/>
            <a:r>
              <a:rPr lang="en-US" sz="2000"/>
              <a:t>I</a:t>
            </a:r>
            <a:r>
              <a:rPr lang="en-US" sz="2000" smtClean="0"/>
              <a:t>n 2010 the Indian Endocrine Society only included 400 members for a population of 1 Milliard inhabitants</a:t>
            </a:r>
          </a:p>
          <a:p>
            <a:endParaRPr lang="fr-FR" sz="2000" smtClean="0"/>
          </a:p>
        </p:txBody>
      </p:sp>
      <p:sp>
        <p:nvSpPr>
          <p:cNvPr id="7" name="Titre 1"/>
          <p:cNvSpPr txBox="1">
            <a:spLocks/>
          </p:cNvSpPr>
          <p:nvPr/>
        </p:nvSpPr>
        <p:spPr>
          <a:xfrm>
            <a:off x="179512" y="427038"/>
            <a:ext cx="8820472"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Number of </a:t>
            </a:r>
            <a:r>
              <a:rPr lang="en-US" smtClean="0"/>
              <a:t>endocrinologists</a:t>
            </a:r>
            <a:endParaRPr lang="en-US"/>
          </a:p>
        </p:txBody>
      </p:sp>
    </p:spTree>
    <p:extLst>
      <p:ext uri="{BB962C8B-B14F-4D97-AF65-F5344CB8AC3E}">
        <p14:creationId xmlns:p14="http://schemas.microsoft.com/office/powerpoint/2010/main" xmlns="" val="2674663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57808"/>
            <a:ext cx="8229600" cy="1143000"/>
          </a:xfrm>
        </p:spPr>
        <p:txBody>
          <a:bodyPr>
            <a:normAutofit/>
          </a:bodyPr>
          <a:lstStyle/>
          <a:p>
            <a:r>
              <a:rPr lang="en-US" sz="3100"/>
              <a:t>Conditions for professional recognition </a:t>
            </a:r>
            <a:r>
              <a:rPr lang="en-US" sz="3100" smtClean="0"/>
              <a:t/>
            </a:r>
            <a:br>
              <a:rPr lang="en-US" sz="3100" smtClean="0"/>
            </a:br>
            <a:r>
              <a:rPr lang="en-US" sz="3100" smtClean="0"/>
              <a:t>of the doctors within </a:t>
            </a:r>
            <a:r>
              <a:rPr lang="en-US" sz="3100"/>
              <a:t>the </a:t>
            </a:r>
            <a:r>
              <a:rPr lang="en-US" sz="3100" smtClean="0"/>
              <a:t>European</a:t>
            </a:r>
            <a:endParaRPr lang="en-US"/>
          </a:p>
        </p:txBody>
      </p:sp>
      <p:sp>
        <p:nvSpPr>
          <p:cNvPr id="3" name="Espace réservé du contenu 2"/>
          <p:cNvSpPr>
            <a:spLocks noGrp="1"/>
          </p:cNvSpPr>
          <p:nvPr>
            <p:ph idx="1"/>
          </p:nvPr>
        </p:nvSpPr>
        <p:spPr/>
        <p:txBody>
          <a:bodyPr>
            <a:normAutofit fontScale="92500" lnSpcReduction="10000"/>
          </a:bodyPr>
          <a:lstStyle/>
          <a:p>
            <a:pPr marL="0" indent="0">
              <a:buNone/>
            </a:pPr>
            <a:r>
              <a:rPr lang="fr-FR" dirty="0"/>
              <a:t> </a:t>
            </a:r>
          </a:p>
          <a:p>
            <a:r>
              <a:rPr lang="en-US" dirty="0">
                <a:solidFill>
                  <a:schemeClr val="bg1"/>
                </a:solidFill>
              </a:rPr>
              <a:t>The EU </a:t>
            </a:r>
            <a:r>
              <a:rPr lang="en-US" dirty="0" smtClean="0">
                <a:solidFill>
                  <a:schemeClr val="bg1"/>
                </a:solidFill>
              </a:rPr>
              <a:t>treaty </a:t>
            </a:r>
            <a:r>
              <a:rPr lang="en-US" dirty="0">
                <a:solidFill>
                  <a:schemeClr val="bg1"/>
                </a:solidFill>
              </a:rPr>
              <a:t>allows the free movement of citizens.</a:t>
            </a:r>
            <a:r>
              <a:rPr lang="en-US" dirty="0"/>
              <a:t> </a:t>
            </a:r>
            <a:r>
              <a:rPr lang="en-US" dirty="0" smtClean="0"/>
              <a:t>						    </a:t>
            </a:r>
            <a:r>
              <a:rPr lang="en-US" sz="3000" dirty="0" smtClean="0">
                <a:solidFill>
                  <a:schemeClr val="bg1"/>
                </a:solidFill>
              </a:rPr>
              <a:t>Directives</a:t>
            </a:r>
            <a:r>
              <a:rPr lang="en-US" sz="3000" dirty="0" smtClean="0"/>
              <a:t> </a:t>
            </a:r>
            <a:r>
              <a:rPr lang="en-US" sz="3000" dirty="0"/>
              <a:t>EEC 89/48 and 92/51 EEC and directive 2005/36 EC of the European Parliament and of the Council of 7 September 2005 </a:t>
            </a:r>
            <a:r>
              <a:rPr lang="en-US" dirty="0">
                <a:solidFill>
                  <a:schemeClr val="bg1"/>
                </a:solidFill>
              </a:rPr>
              <a:t>allow any qualified person to obtain recognition of his qualifications and the right to </a:t>
            </a:r>
            <a:r>
              <a:rPr lang="en-US" dirty="0" smtClean="0">
                <a:solidFill>
                  <a:schemeClr val="bg1"/>
                </a:solidFill>
              </a:rPr>
              <a:t>practice </a:t>
            </a:r>
            <a:r>
              <a:rPr lang="en-US" dirty="0">
                <a:solidFill>
                  <a:schemeClr val="bg1"/>
                </a:solidFill>
              </a:rPr>
              <a:t>in a Member State</a:t>
            </a:r>
            <a:r>
              <a:rPr lang="en-US" dirty="0" smtClean="0">
                <a:solidFill>
                  <a:schemeClr val="bg1"/>
                </a:solidFill>
              </a:rPr>
              <a:t>.</a:t>
            </a:r>
          </a:p>
          <a:p>
            <a:r>
              <a:rPr lang="en-US" dirty="0"/>
              <a:t>However </a:t>
            </a:r>
            <a:r>
              <a:rPr lang="en-US" dirty="0" smtClean="0"/>
              <a:t>possibly </a:t>
            </a:r>
            <a:r>
              <a:rPr lang="en-US" dirty="0"/>
              <a:t>recognition of diplomas </a:t>
            </a:r>
            <a:r>
              <a:rPr lang="en-US" dirty="0" smtClean="0"/>
              <a:t>will be </a:t>
            </a:r>
            <a:r>
              <a:rPr lang="en-US" dirty="0"/>
              <a:t>specifically recommended by the host </a:t>
            </a:r>
            <a:r>
              <a:rPr lang="en-US" dirty="0" smtClean="0"/>
              <a:t>State….</a:t>
            </a:r>
            <a:endParaRPr lang="en-US" dirty="0"/>
          </a:p>
        </p:txBody>
      </p:sp>
    </p:spTree>
    <p:extLst>
      <p:ext uri="{BB962C8B-B14F-4D97-AF65-F5344CB8AC3E}">
        <p14:creationId xmlns:p14="http://schemas.microsoft.com/office/powerpoint/2010/main" xmlns="" val="11311194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2700"/>
              <a:t>Conditions for recognition in France </a:t>
            </a:r>
            <a:r>
              <a:rPr lang="en-US" sz="2700" smtClean="0"/>
              <a:t>of </a:t>
            </a:r>
            <a:r>
              <a:rPr lang="en-US" sz="2700"/>
              <a:t>titles of training  </a:t>
            </a:r>
            <a:r>
              <a:rPr lang="en-US" sz="2700" smtClean="0"/>
              <a:t>for </a:t>
            </a:r>
            <a:r>
              <a:rPr lang="en-US" sz="2700"/>
              <a:t>medical specialists issued by EU Member States</a:t>
            </a:r>
            <a:endParaRPr lang="en-US"/>
          </a:p>
        </p:txBody>
      </p:sp>
      <p:sp>
        <p:nvSpPr>
          <p:cNvPr id="3" name="Espace réservé du contenu 2"/>
          <p:cNvSpPr>
            <a:spLocks noGrp="1"/>
          </p:cNvSpPr>
          <p:nvPr>
            <p:ph idx="1"/>
          </p:nvPr>
        </p:nvSpPr>
        <p:spPr>
          <a:xfrm>
            <a:off x="457200" y="1196752"/>
            <a:ext cx="8363272" cy="5661248"/>
          </a:xfrm>
        </p:spPr>
        <p:txBody>
          <a:bodyPr>
            <a:normAutofit fontScale="40000" lnSpcReduction="20000"/>
          </a:bodyPr>
          <a:lstStyle/>
          <a:p>
            <a:pPr marL="0" indent="0">
              <a:buNone/>
            </a:pPr>
            <a:endParaRPr lang="fr-FR"/>
          </a:p>
          <a:p>
            <a:r>
              <a:rPr lang="en-US" sz="6000">
                <a:solidFill>
                  <a:schemeClr val="bg1"/>
                </a:solidFill>
              </a:rPr>
              <a:t>The Decree of July 13, 2009, amended by the </a:t>
            </a:r>
            <a:r>
              <a:rPr lang="en-US" sz="6000" smtClean="0">
                <a:solidFill>
                  <a:schemeClr val="bg1"/>
                </a:solidFill>
              </a:rPr>
              <a:t>decree </a:t>
            </a:r>
            <a:r>
              <a:rPr lang="en-US" sz="6000">
                <a:solidFill>
                  <a:schemeClr val="bg1"/>
                </a:solidFill>
              </a:rPr>
              <a:t>of September 10, 2013 takes into account the recognition of degrees awarded in 25 countries of the EU </a:t>
            </a:r>
            <a:r>
              <a:rPr lang="en-US" sz="6000"/>
              <a:t>(</a:t>
            </a:r>
            <a:r>
              <a:rPr lang="en-US" sz="6000" err="1"/>
              <a:t>www.legifrance.gouv.fr</a:t>
            </a:r>
            <a:r>
              <a:rPr lang="en-US" sz="6000"/>
              <a:t>). Switzerland </a:t>
            </a:r>
            <a:r>
              <a:rPr lang="en-US" sz="6000" smtClean="0"/>
              <a:t>is not one of these.</a:t>
            </a:r>
            <a:endParaRPr lang="fr-FR" sz="6000" smtClean="0"/>
          </a:p>
          <a:p>
            <a:endParaRPr lang="fr-FR" sz="6000"/>
          </a:p>
          <a:p>
            <a:r>
              <a:rPr lang="fr-FR" sz="6000" err="1" smtClean="0"/>
              <a:t>However</a:t>
            </a:r>
            <a:r>
              <a:rPr lang="fr-FR" sz="6000" smtClean="0"/>
              <a:t> in 2014 France Diplomatie site  </a:t>
            </a:r>
            <a:r>
              <a:rPr lang="fr-FR" sz="6000"/>
              <a:t>(</a:t>
            </a:r>
            <a:r>
              <a:rPr lang="fr-FR" sz="6000" u="sng">
                <a:hlinkClick r:id="rId3"/>
              </a:rPr>
              <a:t>www.diplomatie.gouv.fr</a:t>
            </a:r>
            <a:r>
              <a:rPr lang="fr-FR" sz="6000" smtClean="0"/>
              <a:t>) mention </a:t>
            </a:r>
            <a:r>
              <a:rPr lang="fr-FR" sz="6000" err="1" smtClean="0"/>
              <a:t>that</a:t>
            </a:r>
            <a:endParaRPr lang="fr-FR" sz="4400"/>
          </a:p>
          <a:p>
            <a:pPr lvl="1"/>
            <a:r>
              <a:rPr lang="en-US" sz="5800" smtClean="0">
                <a:solidFill>
                  <a:schemeClr val="bg1"/>
                </a:solidFill>
              </a:rPr>
              <a:t>"Holders of medical diploma issued by the following countries: </a:t>
            </a:r>
            <a:r>
              <a:rPr lang="en-US" sz="5800" i="1" smtClean="0">
                <a:solidFill>
                  <a:schemeClr val="bg1"/>
                </a:solidFill>
              </a:rPr>
              <a:t>Germany, Austria, Belgium, Denmark, Spain, Finland, Greece, Ireland, Italy, Luxembourg, Netherlands, Portugal, United Kingdom, Sweden, Iceland, Lichtenstein, Norway, Switzerland</a:t>
            </a:r>
            <a:r>
              <a:rPr lang="en-US" sz="5800" smtClean="0">
                <a:solidFill>
                  <a:schemeClr val="bg1"/>
                </a:solidFill>
              </a:rPr>
              <a:t>, must register with the </a:t>
            </a:r>
            <a:r>
              <a:rPr lang="en-US" sz="5800" err="1" smtClean="0">
                <a:solidFill>
                  <a:schemeClr val="bg1"/>
                </a:solidFill>
              </a:rPr>
              <a:t>Conseil</a:t>
            </a:r>
            <a:r>
              <a:rPr lang="en-US" sz="5800" smtClean="0">
                <a:solidFill>
                  <a:schemeClr val="bg1"/>
                </a:solidFill>
              </a:rPr>
              <a:t> de </a:t>
            </a:r>
            <a:r>
              <a:rPr lang="en-US" sz="5800" err="1" smtClean="0">
                <a:solidFill>
                  <a:schemeClr val="bg1"/>
                </a:solidFill>
              </a:rPr>
              <a:t>l’Ordre</a:t>
            </a:r>
            <a:r>
              <a:rPr lang="en-US" sz="5800" smtClean="0">
                <a:solidFill>
                  <a:schemeClr val="bg1"/>
                </a:solidFill>
              </a:rPr>
              <a:t> des </a:t>
            </a:r>
            <a:r>
              <a:rPr lang="en-US" sz="5800" err="1" smtClean="0">
                <a:solidFill>
                  <a:schemeClr val="bg1"/>
                </a:solidFill>
              </a:rPr>
              <a:t>Médecins</a:t>
            </a:r>
            <a:r>
              <a:rPr lang="en-US" sz="5800" smtClean="0">
                <a:solidFill>
                  <a:schemeClr val="bg1"/>
                </a:solidFill>
              </a:rPr>
              <a:t> ".</a:t>
            </a:r>
          </a:p>
          <a:p>
            <a:pPr lvl="1"/>
            <a:r>
              <a:rPr lang="en-US" sz="5800" smtClean="0">
                <a:solidFill>
                  <a:schemeClr val="bg1"/>
                </a:solidFill>
              </a:rPr>
              <a:t>"Holders of a diploma awarded by one of the 12 Member States that joined the EU between 2004 and 2007 (</a:t>
            </a:r>
            <a:r>
              <a:rPr lang="en-US" sz="5800" i="1" smtClean="0">
                <a:solidFill>
                  <a:schemeClr val="bg1"/>
                </a:solidFill>
              </a:rPr>
              <a:t>Cyprus, Estonia, Hungary, Latvia, Lithuania, Malta, Poland, Czech Republic, Czechoslovakia, Slovenia, Romania and Bulgaria</a:t>
            </a:r>
            <a:r>
              <a:rPr lang="en-US" sz="5800" smtClean="0">
                <a:solidFill>
                  <a:schemeClr val="bg1"/>
                </a:solidFill>
              </a:rPr>
              <a:t>) must apply to the Ministry of Health"</a:t>
            </a:r>
            <a:endParaRPr lang="en-US" sz="5800">
              <a:solidFill>
                <a:schemeClr val="bg1"/>
              </a:solidFill>
            </a:endParaRPr>
          </a:p>
        </p:txBody>
      </p:sp>
    </p:spTree>
    <p:extLst>
      <p:ext uri="{BB962C8B-B14F-4D97-AF65-F5344CB8AC3E}">
        <p14:creationId xmlns:p14="http://schemas.microsoft.com/office/powerpoint/2010/main" xmlns="" val="2391342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9392"/>
            <a:ext cx="8229600" cy="1143000"/>
          </a:xfrm>
        </p:spPr>
        <p:txBody>
          <a:bodyPr/>
          <a:lstStyle/>
          <a:p>
            <a:r>
              <a:rPr lang="en-US" smtClean="0"/>
              <a:t>Europa</a:t>
            </a:r>
            <a:endParaRPr lang="en-US"/>
          </a:p>
        </p:txBody>
      </p:sp>
      <p:sp>
        <p:nvSpPr>
          <p:cNvPr id="6" name="Espace réservé du texte 5"/>
          <p:cNvSpPr>
            <a:spLocks noGrp="1"/>
          </p:cNvSpPr>
          <p:nvPr>
            <p:ph type="body" idx="1"/>
          </p:nvPr>
        </p:nvSpPr>
        <p:spPr>
          <a:xfrm>
            <a:off x="457200" y="692696"/>
            <a:ext cx="4040188" cy="639762"/>
          </a:xfrm>
        </p:spPr>
        <p:txBody>
          <a:bodyPr>
            <a:normAutofit/>
          </a:bodyPr>
          <a:lstStyle/>
          <a:p>
            <a:pPr algn="ctr"/>
            <a:r>
              <a:rPr lang="fr-FR" sz="3200" b="0" err="1"/>
              <a:t>εὐρώ</a:t>
            </a:r>
            <a:r>
              <a:rPr lang="fr-FR" sz="3200" b="0"/>
              <a:t>π</a:t>
            </a:r>
            <a:r>
              <a:rPr lang="fr-FR" sz="3200" b="0" err="1"/>
              <a:t>η</a:t>
            </a:r>
            <a:endParaRPr lang="en-US" sz="3200" b="0"/>
          </a:p>
        </p:txBody>
      </p:sp>
      <p:sp>
        <p:nvSpPr>
          <p:cNvPr id="7" name="Espace réservé du contenu 6"/>
          <p:cNvSpPr>
            <a:spLocks noGrp="1"/>
          </p:cNvSpPr>
          <p:nvPr>
            <p:ph sz="half" idx="2"/>
          </p:nvPr>
        </p:nvSpPr>
        <p:spPr>
          <a:xfrm>
            <a:off x="819844" y="1268760"/>
            <a:ext cx="4040188" cy="3951288"/>
          </a:xfrm>
        </p:spPr>
        <p:txBody>
          <a:bodyPr>
            <a:normAutofit/>
          </a:bodyPr>
          <a:lstStyle/>
          <a:p>
            <a:r>
              <a:rPr lang="fr-FR" sz="2000" err="1" smtClean="0"/>
              <a:t>εὐρύς</a:t>
            </a:r>
            <a:r>
              <a:rPr lang="fr-FR" sz="2000" smtClean="0"/>
              <a:t> = </a:t>
            </a:r>
            <a:r>
              <a:rPr lang="fr-FR" sz="2000" err="1" smtClean="0"/>
              <a:t>wide</a:t>
            </a:r>
            <a:r>
              <a:rPr lang="fr-FR" sz="2000" smtClean="0"/>
              <a:t>, large</a:t>
            </a:r>
          </a:p>
          <a:p>
            <a:r>
              <a:rPr lang="fr-FR" sz="2000"/>
              <a:t> </a:t>
            </a:r>
            <a:r>
              <a:rPr lang="fr-FR" sz="2000" err="1" smtClean="0"/>
              <a:t>ὤψ</a:t>
            </a:r>
            <a:r>
              <a:rPr lang="fr-FR" sz="2000" smtClean="0"/>
              <a:t> = to look at			= </a:t>
            </a:r>
            <a:r>
              <a:rPr lang="fr-FR" sz="2000" err="1" smtClean="0"/>
              <a:t>eye</a:t>
            </a:r>
            <a:endParaRPr lang="fr-FR" sz="2000"/>
          </a:p>
        </p:txBody>
      </p:sp>
      <p:sp>
        <p:nvSpPr>
          <p:cNvPr id="8" name="Espace réservé du texte 7"/>
          <p:cNvSpPr>
            <a:spLocks noGrp="1"/>
          </p:cNvSpPr>
          <p:nvPr>
            <p:ph type="body" sz="quarter" idx="3"/>
          </p:nvPr>
        </p:nvSpPr>
        <p:spPr>
          <a:xfrm>
            <a:off x="4922713" y="1052736"/>
            <a:ext cx="4041775" cy="639762"/>
          </a:xfrm>
        </p:spPr>
        <p:txBody>
          <a:bodyPr>
            <a:normAutofit/>
          </a:bodyPr>
          <a:lstStyle/>
          <a:p>
            <a:pPr algn="ctr"/>
            <a:r>
              <a:rPr lang="en-US" sz="3200" b="0" smtClean="0"/>
              <a:t>Princess Europa</a:t>
            </a:r>
            <a:endParaRPr lang="en-US" sz="3200" b="0"/>
          </a:p>
        </p:txBody>
      </p:sp>
      <p:pic>
        <p:nvPicPr>
          <p:cNvPr id="2050" name="Picture 2"/>
          <p:cNvPicPr>
            <a:picLocks noGrp="1" noChangeAspect="1" noChangeArrowheads="1"/>
          </p:cNvPicPr>
          <p:nvPr>
            <p:ph sz="quarter" idx="4"/>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22713" y="2218045"/>
            <a:ext cx="4041775" cy="38649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Image 3"/>
          <p:cNvPicPr>
            <a:picLocks noChangeAspect="1"/>
          </p:cNvPicPr>
          <p:nvPr/>
        </p:nvPicPr>
        <p:blipFill>
          <a:blip r:embed="rId4" cstate="print"/>
          <a:stretch>
            <a:fillRect/>
          </a:stretch>
        </p:blipFill>
        <p:spPr>
          <a:xfrm>
            <a:off x="251520" y="2348880"/>
            <a:ext cx="4392487" cy="4130153"/>
          </a:xfrm>
          <a:prstGeom prst="rect">
            <a:avLst/>
          </a:prstGeom>
        </p:spPr>
      </p:pic>
      <p:sp>
        <p:nvSpPr>
          <p:cNvPr id="5" name="ZoneTexte 4"/>
          <p:cNvSpPr txBox="1"/>
          <p:nvPr/>
        </p:nvSpPr>
        <p:spPr>
          <a:xfrm>
            <a:off x="83418" y="6453336"/>
            <a:ext cx="5712718" cy="369332"/>
          </a:xfrm>
          <a:prstGeom prst="rect">
            <a:avLst/>
          </a:prstGeom>
          <a:noFill/>
        </p:spPr>
        <p:txBody>
          <a:bodyPr wrap="none" rtlCol="0">
            <a:spAutoFit/>
          </a:bodyPr>
          <a:lstStyle/>
          <a:p>
            <a:r>
              <a:rPr lang="en-US"/>
              <a:t>the large territory on the western shore of the Aegean Sea </a:t>
            </a:r>
            <a:endParaRPr lang="en-GB"/>
          </a:p>
        </p:txBody>
      </p:sp>
    </p:spTree>
    <p:extLst>
      <p:ext uri="{BB962C8B-B14F-4D97-AF65-F5344CB8AC3E}">
        <p14:creationId xmlns:p14="http://schemas.microsoft.com/office/powerpoint/2010/main" xmlns="" val="9744878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2700"/>
              <a:t>Conditions for recognition in France of titles of training  for medical specialists issued by EU Member States</a:t>
            </a:r>
            <a:endParaRPr lang="en-US"/>
          </a:p>
        </p:txBody>
      </p:sp>
      <p:sp>
        <p:nvSpPr>
          <p:cNvPr id="5" name="Espace réservé du contenu 4"/>
          <p:cNvSpPr>
            <a:spLocks noGrp="1"/>
          </p:cNvSpPr>
          <p:nvPr>
            <p:ph idx="1"/>
          </p:nvPr>
        </p:nvSpPr>
        <p:spPr/>
        <p:txBody>
          <a:bodyPr>
            <a:normAutofit fontScale="92500" lnSpcReduction="20000"/>
          </a:bodyPr>
          <a:lstStyle/>
          <a:p>
            <a:r>
              <a:rPr lang="en-US"/>
              <a:t>Procedure of the </a:t>
            </a:r>
            <a:r>
              <a:rPr lang="en-US" smtClean="0"/>
              <a:t>“General </a:t>
            </a:r>
            <a:r>
              <a:rPr lang="en-US"/>
              <a:t>European Regime" of Directive 2005/36/EC </a:t>
            </a:r>
            <a:r>
              <a:rPr lang="en-US" smtClean="0"/>
              <a:t>modified</a:t>
            </a:r>
          </a:p>
          <a:p>
            <a:pPr lvl="1"/>
            <a:r>
              <a:rPr lang="en-US">
                <a:solidFill>
                  <a:schemeClr val="bg1"/>
                </a:solidFill>
              </a:rPr>
              <a:t>After notice of a commission composed of professionals, the Minister responsible for </a:t>
            </a:r>
            <a:r>
              <a:rPr lang="en-US" smtClean="0">
                <a:solidFill>
                  <a:schemeClr val="bg1"/>
                </a:solidFill>
              </a:rPr>
              <a:t>Health </a:t>
            </a:r>
            <a:r>
              <a:rPr lang="en-US">
                <a:solidFill>
                  <a:schemeClr val="bg1"/>
                </a:solidFill>
              </a:rPr>
              <a:t>may individually </a:t>
            </a:r>
            <a:r>
              <a:rPr lang="en-US" smtClean="0">
                <a:solidFill>
                  <a:schemeClr val="bg1"/>
                </a:solidFill>
              </a:rPr>
              <a:t>authorize </a:t>
            </a:r>
            <a:r>
              <a:rPr lang="en-US">
                <a:solidFill>
                  <a:schemeClr val="bg1"/>
                </a:solidFill>
              </a:rPr>
              <a:t>to exercise the profession of doctor in the specialty concerned nationals of a State member of the EU or the European economic </a:t>
            </a:r>
            <a:r>
              <a:rPr lang="en-US" smtClean="0">
                <a:solidFill>
                  <a:schemeClr val="bg1"/>
                </a:solidFill>
              </a:rPr>
              <a:t>area</a:t>
            </a:r>
          </a:p>
          <a:p>
            <a:pPr lvl="1"/>
            <a:r>
              <a:rPr lang="en-US"/>
              <a:t>See </a:t>
            </a:r>
            <a:r>
              <a:rPr lang="en-US" smtClean="0"/>
              <a:t>conditions </a:t>
            </a:r>
            <a:r>
              <a:rPr lang="en-US"/>
              <a:t>and recommendations in the document of the CNOM: investigation of the qualification of the specialties medical 2014 </a:t>
            </a:r>
            <a:r>
              <a:rPr lang="en-US" smtClean="0"/>
              <a:t>edition </a:t>
            </a:r>
            <a:r>
              <a:rPr lang="fr-FR" smtClean="0">
                <a:solidFill>
                  <a:srgbClr val="0070C0"/>
                </a:solidFill>
              </a:rPr>
              <a:t>(http</a:t>
            </a:r>
            <a:r>
              <a:rPr lang="fr-FR">
                <a:solidFill>
                  <a:srgbClr val="0070C0"/>
                </a:solidFill>
              </a:rPr>
              <a:t>://</a:t>
            </a:r>
            <a:r>
              <a:rPr lang="fr-FR" err="1" smtClean="0">
                <a:solidFill>
                  <a:srgbClr val="0070C0"/>
                </a:solidFill>
              </a:rPr>
              <a:t>www.conseil.national.medecin.fr</a:t>
            </a:r>
            <a:r>
              <a:rPr lang="fr-FR" smtClean="0">
                <a:solidFill>
                  <a:srgbClr val="0070C0"/>
                </a:solidFill>
              </a:rPr>
              <a:t>/article/</a:t>
            </a:r>
            <a:r>
              <a:rPr lang="fr-FR" err="1" smtClean="0">
                <a:solidFill>
                  <a:srgbClr val="0070C0"/>
                </a:solidFill>
              </a:rPr>
              <a:t>etude</a:t>
            </a:r>
            <a:r>
              <a:rPr lang="fr-FR" smtClean="0">
                <a:solidFill>
                  <a:srgbClr val="0070C0"/>
                </a:solidFill>
              </a:rPr>
              <a:t>-comparative-des-voies-de-qualification-des-spécialités)</a:t>
            </a:r>
            <a:endParaRPr lang="fr-FR">
              <a:solidFill>
                <a:srgbClr val="0070C0"/>
              </a:solidFill>
            </a:endParaRPr>
          </a:p>
        </p:txBody>
      </p:sp>
    </p:spTree>
    <p:extLst>
      <p:ext uri="{BB962C8B-B14F-4D97-AF65-F5344CB8AC3E}">
        <p14:creationId xmlns:p14="http://schemas.microsoft.com/office/powerpoint/2010/main" xmlns="" val="10175160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xmlns="" val="0"/>
              </a:ext>
            </a:extLst>
          </a:blip>
          <a:srcRect t="11411" b="13084"/>
          <a:stretch/>
        </p:blipFill>
        <p:spPr bwMode="auto">
          <a:xfrm>
            <a:off x="4634871" y="1988840"/>
            <a:ext cx="4265132" cy="2376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AutoShape 8" desc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0" descr="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9" name="Picture 11"/>
          <p:cNvPicPr>
            <a:picLocks noGrp="1" noChangeAspect="1" noChangeArrowheads="1"/>
          </p:cNvPicPr>
          <p:nvPr>
            <p:ph sz="half" idx="1"/>
          </p:nvPr>
        </p:nvPicPr>
        <p:blipFill rotWithShape="1">
          <a:blip r:embed="rId4" cstate="print">
            <a:extLst>
              <a:ext uri="{28A0092B-C50C-407E-A947-70E740481C1C}">
                <a14:useLocalDpi xmlns:a14="http://schemas.microsoft.com/office/drawing/2010/main" xmlns="" val="0"/>
              </a:ext>
            </a:extLst>
          </a:blip>
          <a:srcRect l="3779" t="4246" r="2583" b="2709"/>
          <a:stretch/>
        </p:blipFill>
        <p:spPr bwMode="auto">
          <a:xfrm>
            <a:off x="307975" y="1988840"/>
            <a:ext cx="4081145" cy="2490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itre 1"/>
          <p:cNvSpPr txBox="1">
            <a:spLocks/>
          </p:cNvSpPr>
          <p:nvPr/>
        </p:nvSpPr>
        <p:spPr>
          <a:xfrm>
            <a:off x="205680" y="548680"/>
            <a:ext cx="8686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smtClean="0"/>
              <a:t>Is Europe attractive for European Endocrinologists?</a:t>
            </a:r>
            <a:endParaRPr lang="fr-FR" sz="3200"/>
          </a:p>
        </p:txBody>
      </p:sp>
      <p:sp>
        <p:nvSpPr>
          <p:cNvPr id="15" name="ZoneTexte 14"/>
          <p:cNvSpPr txBox="1"/>
          <p:nvPr/>
        </p:nvSpPr>
        <p:spPr>
          <a:xfrm>
            <a:off x="7236296" y="1988840"/>
            <a:ext cx="1675010" cy="369332"/>
          </a:xfrm>
          <a:prstGeom prst="rect">
            <a:avLst/>
          </a:prstGeom>
          <a:noFill/>
        </p:spPr>
        <p:txBody>
          <a:bodyPr wrap="none" rtlCol="0">
            <a:spAutoFit/>
          </a:bodyPr>
          <a:lstStyle/>
          <a:p>
            <a:r>
              <a:rPr lang="en-US" smtClean="0">
                <a:solidFill>
                  <a:srgbClr val="FF0000"/>
                </a:solidFill>
              </a:rPr>
              <a:t>Commonwealth</a:t>
            </a:r>
            <a:endParaRPr lang="en-US">
              <a:solidFill>
                <a:srgbClr val="FF0000"/>
              </a:solidFill>
            </a:endParaRPr>
          </a:p>
        </p:txBody>
      </p:sp>
      <p:pic>
        <p:nvPicPr>
          <p:cNvPr id="2063" name="Picture 15" descr=" "/>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43808" y="4869160"/>
            <a:ext cx="1497248" cy="1916932"/>
          </a:xfrm>
          <a:prstGeom prst="rect">
            <a:avLst/>
          </a:prstGeom>
          <a:noFill/>
          <a:extLst>
            <a:ext uri="{909E8E84-426E-40DD-AFC4-6F175D3DCCD1}">
              <a14:hiddenFill xmlns:a14="http://schemas.microsoft.com/office/drawing/2010/main" xmlns="">
                <a:solidFill>
                  <a:srgbClr val="FFFFFF"/>
                </a:solidFill>
              </a14:hiddenFill>
            </a:ext>
          </a:extLst>
        </p:spPr>
      </p:pic>
      <p:pic>
        <p:nvPicPr>
          <p:cNvPr id="2065" name="Picture 17" descr="https://www.sciencebasedmedicine.org/wp-content/uploads/2012/01/NEJM-cover.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9552" y="4902841"/>
            <a:ext cx="1634521" cy="1865561"/>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AutoShape 19" descr="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1" descr="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1" name="Picture 23" descr="Résultat d’images pour diabetes care"/>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435626" y="4725144"/>
            <a:ext cx="1498320" cy="1979126"/>
          </a:xfrm>
          <a:prstGeom prst="rect">
            <a:avLst/>
          </a:prstGeom>
          <a:noFill/>
          <a:extLst>
            <a:ext uri="{909E8E84-426E-40DD-AFC4-6F175D3DCCD1}">
              <a14:hiddenFill xmlns:a14="http://schemas.microsoft.com/office/drawing/2010/main" xmlns="">
                <a:solidFill>
                  <a:srgbClr val="FFFFFF"/>
                </a:solidFill>
              </a14:hiddenFill>
            </a:ext>
          </a:extLst>
        </p:spPr>
      </p:pic>
      <p:pic>
        <p:nvPicPr>
          <p:cNvPr id="2073" name="Picture 25" descr=" "/>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292080" y="4794294"/>
            <a:ext cx="1471626" cy="19470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91108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5069160"/>
          </a:xfrm>
        </p:spPr>
        <p:txBody>
          <a:bodyPr>
            <a:normAutofit lnSpcReduction="10000"/>
          </a:bodyPr>
          <a:lstStyle/>
          <a:p>
            <a:r>
              <a:rPr lang="en-US" smtClean="0">
                <a:solidFill>
                  <a:srgbClr val="0070C0"/>
                </a:solidFill>
              </a:rPr>
              <a:t>Colonial Medicine </a:t>
            </a:r>
          </a:p>
          <a:p>
            <a:endParaRPr lang="en-US" smtClean="0"/>
          </a:p>
          <a:p>
            <a:endParaRPr lang="en-US" smtClean="0"/>
          </a:p>
          <a:p>
            <a:endParaRPr lang="en-US" smtClean="0"/>
          </a:p>
          <a:p>
            <a:endParaRPr lang="en-US" smtClean="0"/>
          </a:p>
          <a:p>
            <a:endParaRPr lang="en-US" smtClean="0"/>
          </a:p>
          <a:p>
            <a:r>
              <a:rPr lang="en-US" smtClean="0">
                <a:solidFill>
                  <a:srgbClr val="0070C0"/>
                </a:solidFill>
              </a:rPr>
              <a:t>Medical Cooperation and Technical Help</a:t>
            </a:r>
          </a:p>
          <a:p>
            <a:r>
              <a:rPr lang="en-US">
                <a:solidFill>
                  <a:srgbClr val="0070C0"/>
                </a:solidFill>
              </a:rPr>
              <a:t>H</a:t>
            </a:r>
            <a:r>
              <a:rPr lang="en-US" smtClean="0">
                <a:solidFill>
                  <a:srgbClr val="0070C0"/>
                </a:solidFill>
              </a:rPr>
              <a:t>umanitarian Medicine</a:t>
            </a:r>
          </a:p>
          <a:p>
            <a:r>
              <a:rPr lang="en-US" smtClean="0">
                <a:solidFill>
                  <a:srgbClr val="0070C0"/>
                </a:solidFill>
              </a:rPr>
              <a:t>Stages abroad</a:t>
            </a:r>
            <a:endParaRPr lang="en-US">
              <a:solidFill>
                <a:srgbClr val="0070C0"/>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6281" y="2564904"/>
            <a:ext cx="3617671" cy="15895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descr="http://i2.cdscdn.com/pdt2/9/4/0/1/700x700/9782221044940/rw/la-medecine-colonial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20271" y="1925920"/>
            <a:ext cx="1686123" cy="235608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66100" y="1925920"/>
            <a:ext cx="1628958" cy="2376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itre 1"/>
          <p:cNvSpPr txBox="1">
            <a:spLocks/>
          </p:cNvSpPr>
          <p:nvPr/>
        </p:nvSpPr>
        <p:spPr>
          <a:xfrm>
            <a:off x="457200" y="26064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smtClean="0"/>
              <a:t>French doctors are also turned out to Europe</a:t>
            </a:r>
            <a:endParaRPr lang="fr-FR" sz="3200"/>
          </a:p>
        </p:txBody>
      </p:sp>
    </p:spTree>
    <p:extLst>
      <p:ext uri="{BB962C8B-B14F-4D97-AF65-F5344CB8AC3E}">
        <p14:creationId xmlns:p14="http://schemas.microsoft.com/office/powerpoint/2010/main" xmlns="" val="394624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mtClean="0"/>
              <a:t>Some reasons to consider Europe</a:t>
            </a:r>
            <a:endParaRPr lang="en-US"/>
          </a:p>
        </p:txBody>
      </p:sp>
      <p:sp>
        <p:nvSpPr>
          <p:cNvPr id="3" name="Espace réservé du contenu 2"/>
          <p:cNvSpPr>
            <a:spLocks noGrp="1"/>
          </p:cNvSpPr>
          <p:nvPr>
            <p:ph idx="1"/>
          </p:nvPr>
        </p:nvSpPr>
        <p:spPr>
          <a:xfrm>
            <a:off x="457200" y="1600200"/>
            <a:ext cx="8229600" cy="4781128"/>
          </a:xfrm>
        </p:spPr>
        <p:txBody>
          <a:bodyPr>
            <a:normAutofit/>
          </a:bodyPr>
          <a:lstStyle/>
          <a:p>
            <a:r>
              <a:rPr lang="en-US" dirty="0" smtClean="0">
                <a:solidFill>
                  <a:schemeClr val="bg1"/>
                </a:solidFill>
              </a:rPr>
              <a:t>Stages abroad in Europe</a:t>
            </a:r>
          </a:p>
          <a:p>
            <a:pPr lvl="1"/>
            <a:r>
              <a:rPr lang="en-US" dirty="0" smtClean="0"/>
              <a:t>Grants Erasmus</a:t>
            </a:r>
          </a:p>
          <a:p>
            <a:pPr lvl="1"/>
            <a:r>
              <a:rPr lang="en-US" dirty="0" smtClean="0"/>
              <a:t>European Grants to finance licenses, masters, doctorates </a:t>
            </a:r>
            <a:r>
              <a:rPr lang="en-US" dirty="0" smtClean="0">
                <a:solidFill>
                  <a:srgbClr val="0070C0"/>
                </a:solidFill>
              </a:rPr>
              <a:t>(service </a:t>
            </a:r>
            <a:r>
              <a:rPr lang="en-US" dirty="0" err="1" smtClean="0">
                <a:solidFill>
                  <a:srgbClr val="0070C0"/>
                </a:solidFill>
              </a:rPr>
              <a:t>public.fr</a:t>
            </a:r>
            <a:r>
              <a:rPr lang="en-US" dirty="0" smtClean="0">
                <a:solidFill>
                  <a:srgbClr val="0070C0"/>
                </a:solidFill>
              </a:rPr>
              <a:t>)</a:t>
            </a:r>
          </a:p>
          <a:p>
            <a:pPr lvl="1"/>
            <a:r>
              <a:rPr lang="en-US" dirty="0" smtClean="0"/>
              <a:t>UEMS  funding </a:t>
            </a:r>
            <a:r>
              <a:rPr lang="en-US" sz="2400" dirty="0" smtClean="0"/>
              <a:t>(</a:t>
            </a:r>
            <a:r>
              <a:rPr lang="en-US" sz="2400" i="1" dirty="0" smtClean="0"/>
              <a:t>Exchange in Endocrinology Expertise or 3E )</a:t>
            </a:r>
            <a:endParaRPr lang="en-US" i="1" dirty="0" smtClean="0"/>
          </a:p>
          <a:p>
            <a:pPr lvl="2"/>
            <a:r>
              <a:rPr lang="en-US" dirty="0" smtClean="0"/>
              <a:t>Stages for 6 months in a lab or in an qualifying hospital department agreed by par UEMS  </a:t>
            </a:r>
          </a:p>
          <a:p>
            <a:pPr lvl="2"/>
            <a:r>
              <a:rPr lang="en-US" dirty="0" smtClean="0"/>
              <a:t>After expertise of the commission</a:t>
            </a:r>
            <a:endParaRPr lang="en-US" dirty="0"/>
          </a:p>
        </p:txBody>
      </p:sp>
    </p:spTree>
    <p:extLst>
      <p:ext uri="{BB962C8B-B14F-4D97-AF65-F5344CB8AC3E}">
        <p14:creationId xmlns:p14="http://schemas.microsoft.com/office/powerpoint/2010/main" xmlns="" val="36828761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a:t>Some reasons to consider Europe</a:t>
            </a:r>
            <a:endParaRPr lang="fr-FR"/>
          </a:p>
        </p:txBody>
      </p:sp>
      <p:sp>
        <p:nvSpPr>
          <p:cNvPr id="4" name="Espace réservé du texte 3"/>
          <p:cNvSpPr>
            <a:spLocks noGrp="1"/>
          </p:cNvSpPr>
          <p:nvPr>
            <p:ph type="body" idx="1"/>
          </p:nvPr>
        </p:nvSpPr>
        <p:spPr>
          <a:xfrm>
            <a:off x="107504" y="2357190"/>
            <a:ext cx="4389884" cy="639762"/>
          </a:xfrm>
        </p:spPr>
        <p:txBody>
          <a:bodyPr>
            <a:noAutofit/>
          </a:bodyPr>
          <a:lstStyle/>
          <a:p>
            <a:pPr lvl="1" algn="ctr"/>
            <a:r>
              <a:rPr lang="en-US" sz="2800" b="0">
                <a:solidFill>
                  <a:srgbClr val="0070C0"/>
                </a:solidFill>
              </a:rPr>
              <a:t>European Association </a:t>
            </a:r>
            <a:endParaRPr lang="en-US" sz="2800" b="0" smtClean="0">
              <a:solidFill>
                <a:srgbClr val="0070C0"/>
              </a:solidFill>
            </a:endParaRPr>
          </a:p>
          <a:p>
            <a:pPr lvl="1" algn="ctr"/>
            <a:r>
              <a:rPr lang="en-US" sz="2800" b="0" smtClean="0">
                <a:solidFill>
                  <a:srgbClr val="0070C0"/>
                </a:solidFill>
              </a:rPr>
              <a:t>for </a:t>
            </a:r>
            <a:r>
              <a:rPr lang="en-US" sz="2800" b="0">
                <a:solidFill>
                  <a:srgbClr val="0070C0"/>
                </a:solidFill>
              </a:rPr>
              <a:t>the Study of </a:t>
            </a:r>
            <a:r>
              <a:rPr lang="en-US" sz="2800" b="0" smtClean="0">
                <a:solidFill>
                  <a:srgbClr val="0070C0"/>
                </a:solidFill>
              </a:rPr>
              <a:t>Diabetes</a:t>
            </a:r>
            <a:endParaRPr lang="en-US" sz="2800" b="0" cap="all">
              <a:solidFill>
                <a:srgbClr val="0070C0"/>
              </a:solidFill>
            </a:endParaRPr>
          </a:p>
        </p:txBody>
      </p:sp>
      <p:sp>
        <p:nvSpPr>
          <p:cNvPr id="3" name="Espace réservé du contenu 2"/>
          <p:cNvSpPr>
            <a:spLocks noGrp="1"/>
          </p:cNvSpPr>
          <p:nvPr>
            <p:ph sz="half" idx="2"/>
          </p:nvPr>
        </p:nvSpPr>
        <p:spPr>
          <a:xfrm>
            <a:off x="457200" y="1412776"/>
            <a:ext cx="7499176" cy="792088"/>
          </a:xfrm>
        </p:spPr>
        <p:txBody>
          <a:bodyPr/>
          <a:lstStyle/>
          <a:p>
            <a:r>
              <a:rPr lang="fr-FR" sz="3200" err="1" smtClean="0">
                <a:solidFill>
                  <a:schemeClr val="bg1"/>
                </a:solidFill>
              </a:rPr>
              <a:t>European</a:t>
            </a:r>
            <a:r>
              <a:rPr lang="fr-FR" sz="3200" smtClean="0">
                <a:solidFill>
                  <a:schemeClr val="bg1"/>
                </a:solidFill>
              </a:rPr>
              <a:t> </a:t>
            </a:r>
            <a:r>
              <a:rPr lang="fr-FR" sz="3200" err="1" smtClean="0">
                <a:solidFill>
                  <a:schemeClr val="bg1"/>
                </a:solidFill>
              </a:rPr>
              <a:t>Societies</a:t>
            </a:r>
            <a:endParaRPr lang="fr-FR" sz="3200" smtClean="0">
              <a:solidFill>
                <a:schemeClr val="bg1"/>
              </a:solidFill>
            </a:endParaRPr>
          </a:p>
          <a:p>
            <a:pPr marL="457200" lvl="1" indent="0">
              <a:buNone/>
            </a:pPr>
            <a:endParaRPr lang="fr-FR" smtClean="0"/>
          </a:p>
        </p:txBody>
      </p:sp>
      <p:sp>
        <p:nvSpPr>
          <p:cNvPr id="5" name="Espace réservé du texte 4"/>
          <p:cNvSpPr>
            <a:spLocks noGrp="1"/>
          </p:cNvSpPr>
          <p:nvPr>
            <p:ph type="body" sz="quarter" idx="3"/>
          </p:nvPr>
        </p:nvSpPr>
        <p:spPr>
          <a:xfrm>
            <a:off x="4645025" y="2285182"/>
            <a:ext cx="4041775" cy="639762"/>
          </a:xfrm>
        </p:spPr>
        <p:txBody>
          <a:bodyPr>
            <a:noAutofit/>
          </a:bodyPr>
          <a:lstStyle/>
          <a:p>
            <a:pPr marL="0" lvl="1" algn="ctr"/>
            <a:r>
              <a:rPr lang="en-US" sz="2800" b="0">
                <a:solidFill>
                  <a:srgbClr val="0070C0"/>
                </a:solidFill>
              </a:rPr>
              <a:t>European </a:t>
            </a:r>
            <a:r>
              <a:rPr lang="en-US" sz="2800" b="0" smtClean="0">
                <a:solidFill>
                  <a:srgbClr val="0070C0"/>
                </a:solidFill>
              </a:rPr>
              <a:t>Society </a:t>
            </a:r>
          </a:p>
          <a:p>
            <a:pPr marL="0" lvl="1" algn="ctr"/>
            <a:r>
              <a:rPr lang="en-US" sz="2800" b="0" smtClean="0">
                <a:solidFill>
                  <a:srgbClr val="0070C0"/>
                </a:solidFill>
              </a:rPr>
              <a:t>of Endocrinology</a:t>
            </a:r>
            <a:endParaRPr lang="en-US" sz="2800" b="0">
              <a:solidFill>
                <a:srgbClr val="0070C0"/>
              </a:solidFill>
            </a:endParaRPr>
          </a:p>
        </p:txBody>
      </p:sp>
      <p:pic>
        <p:nvPicPr>
          <p:cNvPr id="1026" name="Picture 2" descr="http://www.drugsupdate.com/uploads/events/6384a8699acbdf02067896eeacff4718_event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3608" y="3099469"/>
            <a:ext cx="3080166" cy="197088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64088" y="3068960"/>
            <a:ext cx="2952328" cy="20013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descr="http://www.clinique-a-pare.fr/images/philippebouchard.jpg"/>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sharpenSoften amount="50000"/>
                    </a14:imgEffect>
                  </a14:imgLayer>
                </a14:imgProps>
              </a:ext>
              <a:ext uri="{28A0092B-C50C-407E-A947-70E740481C1C}">
                <a14:useLocalDpi xmlns:a14="http://schemas.microsoft.com/office/drawing/2010/main" xmlns="" val="0"/>
              </a:ext>
            </a:extLst>
          </a:blip>
          <a:srcRect t="12464"/>
          <a:stretch/>
        </p:blipFill>
        <p:spPr bwMode="auto">
          <a:xfrm>
            <a:off x="5292080" y="5157192"/>
            <a:ext cx="1541609" cy="1600524"/>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Résultat d’images pour  Prof.dr. A.J. van der Lely"/>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8000"/>
          <a:stretch/>
        </p:blipFill>
        <p:spPr bwMode="auto">
          <a:xfrm>
            <a:off x="6915948" y="5157192"/>
            <a:ext cx="1472476" cy="16005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554892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a:t>Some reasons to consider Europe</a:t>
            </a:r>
            <a:endParaRPr lang="fr-FR"/>
          </a:p>
        </p:txBody>
      </p:sp>
      <p:sp>
        <p:nvSpPr>
          <p:cNvPr id="4" name="Espace réservé du texte 3"/>
          <p:cNvSpPr>
            <a:spLocks noGrp="1"/>
          </p:cNvSpPr>
          <p:nvPr>
            <p:ph type="body" idx="1"/>
          </p:nvPr>
        </p:nvSpPr>
        <p:spPr>
          <a:xfrm>
            <a:off x="457200" y="2285182"/>
            <a:ext cx="4040188" cy="639762"/>
          </a:xfrm>
        </p:spPr>
        <p:txBody>
          <a:bodyPr>
            <a:noAutofit/>
          </a:bodyPr>
          <a:lstStyle/>
          <a:p>
            <a:pPr lvl="1" algn="ctr"/>
            <a:r>
              <a:rPr lang="en-US" sz="2400" b="0">
                <a:solidFill>
                  <a:srgbClr val="0070C0"/>
                </a:solidFill>
              </a:rPr>
              <a:t>European Association </a:t>
            </a:r>
            <a:endParaRPr lang="en-US" sz="2400" b="0" smtClean="0">
              <a:solidFill>
                <a:srgbClr val="0070C0"/>
              </a:solidFill>
            </a:endParaRPr>
          </a:p>
          <a:p>
            <a:pPr lvl="1" algn="ctr"/>
            <a:r>
              <a:rPr lang="en-US" sz="2400" b="0" smtClean="0">
                <a:solidFill>
                  <a:srgbClr val="0070C0"/>
                </a:solidFill>
              </a:rPr>
              <a:t>for </a:t>
            </a:r>
            <a:r>
              <a:rPr lang="en-US" sz="2400" b="0">
                <a:solidFill>
                  <a:srgbClr val="0070C0"/>
                </a:solidFill>
              </a:rPr>
              <a:t>the Study of </a:t>
            </a:r>
            <a:r>
              <a:rPr lang="en-US" sz="2400" b="0" smtClean="0">
                <a:solidFill>
                  <a:srgbClr val="0070C0"/>
                </a:solidFill>
              </a:rPr>
              <a:t>Diabetes</a:t>
            </a:r>
            <a:endParaRPr lang="en-US" sz="2400" b="0" cap="all">
              <a:solidFill>
                <a:srgbClr val="0070C0"/>
              </a:solidFill>
            </a:endParaRPr>
          </a:p>
        </p:txBody>
      </p:sp>
      <p:sp>
        <p:nvSpPr>
          <p:cNvPr id="3" name="Espace réservé du contenu 2"/>
          <p:cNvSpPr>
            <a:spLocks noGrp="1"/>
          </p:cNvSpPr>
          <p:nvPr>
            <p:ph sz="half" idx="2"/>
          </p:nvPr>
        </p:nvSpPr>
        <p:spPr>
          <a:xfrm>
            <a:off x="457200" y="1412776"/>
            <a:ext cx="7139136" cy="792088"/>
          </a:xfrm>
        </p:spPr>
        <p:txBody>
          <a:bodyPr>
            <a:normAutofit/>
          </a:bodyPr>
          <a:lstStyle/>
          <a:p>
            <a:r>
              <a:rPr lang="en-US" sz="3200" smtClean="0">
                <a:solidFill>
                  <a:schemeClr val="bg1"/>
                </a:solidFill>
              </a:rPr>
              <a:t>European Congress</a:t>
            </a:r>
          </a:p>
          <a:p>
            <a:pPr marL="457200" lvl="1" indent="0">
              <a:buNone/>
            </a:pPr>
            <a:endParaRPr lang="fr-FR" smtClean="0"/>
          </a:p>
        </p:txBody>
      </p:sp>
      <p:sp>
        <p:nvSpPr>
          <p:cNvPr id="5" name="Espace réservé du texte 4"/>
          <p:cNvSpPr>
            <a:spLocks noGrp="1"/>
          </p:cNvSpPr>
          <p:nvPr>
            <p:ph type="body" sz="quarter" idx="3"/>
          </p:nvPr>
        </p:nvSpPr>
        <p:spPr>
          <a:xfrm>
            <a:off x="4645025" y="2213174"/>
            <a:ext cx="4041775" cy="639762"/>
          </a:xfrm>
        </p:spPr>
        <p:txBody>
          <a:bodyPr>
            <a:noAutofit/>
          </a:bodyPr>
          <a:lstStyle/>
          <a:p>
            <a:pPr marL="0" lvl="1" algn="ctr"/>
            <a:r>
              <a:rPr lang="en-US" sz="2400" b="0">
                <a:solidFill>
                  <a:srgbClr val="0070C0"/>
                </a:solidFill>
              </a:rPr>
              <a:t>European </a:t>
            </a:r>
            <a:r>
              <a:rPr lang="en-US" sz="2400" b="0" smtClean="0">
                <a:solidFill>
                  <a:srgbClr val="0070C0"/>
                </a:solidFill>
              </a:rPr>
              <a:t>Society</a:t>
            </a:r>
          </a:p>
          <a:p>
            <a:pPr marL="0" lvl="1" algn="ctr"/>
            <a:r>
              <a:rPr lang="en-US" sz="2400" b="0" smtClean="0">
                <a:solidFill>
                  <a:srgbClr val="0070C0"/>
                </a:solidFill>
              </a:rPr>
              <a:t>of Endocrinology</a:t>
            </a:r>
            <a:endParaRPr lang="en-US" sz="2400" b="0">
              <a:solidFill>
                <a:srgbClr val="0070C0"/>
              </a:solidFill>
            </a:endParaRPr>
          </a:p>
        </p:txBody>
      </p:sp>
      <p:pic>
        <p:nvPicPr>
          <p:cNvPr id="4098" name="Picture 2" descr="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600" y="3277187"/>
            <a:ext cx="3168352" cy="202402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AutoShape 4" desc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box-NextConference.gif (286×15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21907" y="3243203"/>
            <a:ext cx="3554549" cy="19139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74455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a:t>Some reasons to consider Europe</a:t>
            </a:r>
            <a:endParaRPr lang="fr-FR"/>
          </a:p>
        </p:txBody>
      </p:sp>
      <p:sp>
        <p:nvSpPr>
          <p:cNvPr id="3" name="Espace réservé du contenu 2"/>
          <p:cNvSpPr>
            <a:spLocks noGrp="1"/>
          </p:cNvSpPr>
          <p:nvPr>
            <p:ph idx="1"/>
          </p:nvPr>
        </p:nvSpPr>
        <p:spPr>
          <a:xfrm>
            <a:off x="323528" y="1600200"/>
            <a:ext cx="8820472" cy="4525963"/>
          </a:xfrm>
        </p:spPr>
        <p:txBody>
          <a:bodyPr>
            <a:normAutofit fontScale="85000" lnSpcReduction="10000"/>
          </a:bodyPr>
          <a:lstStyle/>
          <a:p>
            <a:r>
              <a:rPr lang="en-US" dirty="0" smtClean="0">
                <a:solidFill>
                  <a:schemeClr val="bg1"/>
                </a:solidFill>
              </a:rPr>
              <a:t>Opportunities of European Societies</a:t>
            </a:r>
          </a:p>
          <a:p>
            <a:pPr marL="914400" lvl="2" indent="0">
              <a:buNone/>
            </a:pPr>
            <a:endParaRPr lang="fr-FR" dirty="0" smtClean="0"/>
          </a:p>
          <a:p>
            <a:pPr lvl="2"/>
            <a:endParaRPr lang="fr-FR" dirty="0"/>
          </a:p>
          <a:p>
            <a:pPr lvl="2"/>
            <a:r>
              <a:rPr lang="fr-FR" sz="3800" dirty="0" smtClean="0">
                <a:solidFill>
                  <a:srgbClr val="0070C0"/>
                </a:solidFill>
              </a:rPr>
              <a:t>EYES</a:t>
            </a:r>
          </a:p>
          <a:p>
            <a:pPr lvl="2"/>
            <a:endParaRPr lang="fr-FR" dirty="0"/>
          </a:p>
          <a:p>
            <a:pPr lvl="2"/>
            <a:endParaRPr lang="fr-FR" dirty="0" smtClean="0"/>
          </a:p>
          <a:p>
            <a:pPr lvl="2"/>
            <a:endParaRPr lang="fr-FR" dirty="0"/>
          </a:p>
          <a:p>
            <a:pPr lvl="2"/>
            <a:endParaRPr lang="fr-FR" dirty="0" smtClean="0"/>
          </a:p>
          <a:p>
            <a:pPr lvl="2"/>
            <a:endParaRPr lang="fr-FR" dirty="0"/>
          </a:p>
          <a:p>
            <a:pPr lvl="2"/>
            <a:r>
              <a:rPr lang="fr-FR" sz="3800" dirty="0" smtClean="0">
                <a:solidFill>
                  <a:srgbClr val="0070C0"/>
                </a:solidFill>
              </a:rPr>
              <a:t>IESP</a:t>
            </a:r>
            <a:r>
              <a:rPr lang="fr-FR" sz="3300" dirty="0" smtClean="0"/>
              <a:t> - International Endocrine </a:t>
            </a:r>
            <a:r>
              <a:rPr lang="fr-FR" sz="3300" dirty="0" err="1" smtClean="0"/>
              <a:t>Scolar</a:t>
            </a:r>
            <a:r>
              <a:rPr lang="fr-FR" sz="3300" dirty="0" smtClean="0"/>
              <a:t> Programme</a:t>
            </a:r>
          </a:p>
          <a:p>
            <a:pPr lvl="3"/>
            <a:r>
              <a:rPr lang="en-US" sz="2800" dirty="0"/>
              <a:t>Home for 2-3 years in a research laboratory </a:t>
            </a:r>
            <a:endParaRPr lang="en-US" sz="2800" dirty="0" smtClean="0"/>
          </a:p>
        </p:txBody>
      </p:sp>
      <p:pic>
        <p:nvPicPr>
          <p:cNvPr id="7" name="Picture 4" descr="http://www.ese-hormones.org/gfx/rotatingbanner/youngend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59832" y="2348880"/>
            <a:ext cx="5248423" cy="18722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841525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a:t>Some reasons to consider Europe</a:t>
            </a:r>
            <a:endParaRPr lang="fr-FR"/>
          </a:p>
        </p:txBody>
      </p:sp>
      <p:sp>
        <p:nvSpPr>
          <p:cNvPr id="3" name="Espace réservé du contenu 2"/>
          <p:cNvSpPr>
            <a:spLocks noGrp="1"/>
          </p:cNvSpPr>
          <p:nvPr>
            <p:ph idx="1"/>
          </p:nvPr>
        </p:nvSpPr>
        <p:spPr>
          <a:xfrm>
            <a:off x="107504" y="1600200"/>
            <a:ext cx="9036496" cy="4525963"/>
          </a:xfrm>
        </p:spPr>
        <p:txBody>
          <a:bodyPr/>
          <a:lstStyle/>
          <a:p>
            <a:r>
              <a:rPr lang="en-US">
                <a:solidFill>
                  <a:schemeClr val="bg1"/>
                </a:solidFill>
              </a:rPr>
              <a:t>Opportunities of European </a:t>
            </a:r>
            <a:r>
              <a:rPr lang="en-US" smtClean="0">
                <a:solidFill>
                  <a:schemeClr val="bg1"/>
                </a:solidFill>
              </a:rPr>
              <a:t>Societies</a:t>
            </a:r>
            <a:endParaRPr lang="fr-FR"/>
          </a:p>
          <a:p>
            <a:pPr lvl="1"/>
            <a:r>
              <a:rPr lang="en-US" smtClean="0"/>
              <a:t>Publications of the European Society of Endocrinology</a:t>
            </a:r>
          </a:p>
          <a:p>
            <a:pPr lvl="1"/>
            <a:endParaRPr lang="fr-FR" smtClean="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860988"/>
            <a:ext cx="2051720" cy="26562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descr="http://joe.endocrinology-journals.org/widget/public/current-issue/cover.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86605" y="3348880"/>
            <a:ext cx="1676859" cy="216835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63464" y="3135277"/>
            <a:ext cx="1844094" cy="23819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12" descr="http://media-cache-ak0.pinimg.com/736x/0c/f2/83/0cf283c563b4fb45a973fc2a45b73eb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07558" y="2842820"/>
            <a:ext cx="2066950" cy="267441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4" descr="http://ts1.mm.bing.net/th?id=HN.608003778519240684&amp;amp;pid=15.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524328" y="3664713"/>
            <a:ext cx="1525489" cy="17805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82719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a:t>Some reasons to consider Europe</a:t>
            </a:r>
            <a:endParaRPr lang="fr-FR"/>
          </a:p>
        </p:txBody>
      </p:sp>
      <p:sp>
        <p:nvSpPr>
          <p:cNvPr id="5" name="Espace réservé du contenu 4"/>
          <p:cNvSpPr>
            <a:spLocks noGrp="1"/>
          </p:cNvSpPr>
          <p:nvPr>
            <p:ph idx="1"/>
          </p:nvPr>
        </p:nvSpPr>
        <p:spPr>
          <a:xfrm>
            <a:off x="457200" y="1340768"/>
            <a:ext cx="8229600" cy="4525963"/>
          </a:xfrm>
        </p:spPr>
        <p:txBody>
          <a:bodyPr/>
          <a:lstStyle/>
          <a:p>
            <a:r>
              <a:rPr lang="en-US" smtClean="0">
                <a:solidFill>
                  <a:schemeClr val="bg1"/>
                </a:solidFill>
              </a:rPr>
              <a:t>Consider different earnings in private practice</a:t>
            </a:r>
            <a:endParaRPr lang="en-US">
              <a:solidFill>
                <a:schemeClr val="bg1"/>
              </a:solidFill>
            </a:endParaRPr>
          </a:p>
        </p:txBody>
      </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4148" b="-929"/>
          <a:stretch/>
        </p:blipFill>
        <p:spPr bwMode="auto">
          <a:xfrm>
            <a:off x="2051720" y="1988840"/>
            <a:ext cx="5328592" cy="46531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878465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Autofit/>
          </a:bodyPr>
          <a:lstStyle/>
          <a:p>
            <a:r>
              <a:rPr lang="en-US" sz="3200" smtClean="0"/>
              <a:t>Finally: The European Specialty of Endocrinology</a:t>
            </a:r>
            <a:endParaRPr lang="fr-FR" sz="3200"/>
          </a:p>
        </p:txBody>
      </p:sp>
      <p:sp>
        <p:nvSpPr>
          <p:cNvPr id="7" name="Espace réservé du texte 6"/>
          <p:cNvSpPr>
            <a:spLocks noGrp="1"/>
          </p:cNvSpPr>
          <p:nvPr>
            <p:ph type="body" idx="1"/>
          </p:nvPr>
        </p:nvSpPr>
        <p:spPr>
          <a:xfrm>
            <a:off x="457200" y="1124744"/>
            <a:ext cx="4040188" cy="639762"/>
          </a:xfrm>
        </p:spPr>
        <p:txBody>
          <a:bodyPr/>
          <a:lstStyle/>
          <a:p>
            <a:pPr algn="ctr"/>
            <a:r>
              <a:rPr lang="en-US" smtClean="0">
                <a:solidFill>
                  <a:schemeClr val="bg1"/>
                </a:solidFill>
              </a:rPr>
              <a:t>SOME WEAKNESSES</a:t>
            </a:r>
            <a:endParaRPr lang="en-US">
              <a:solidFill>
                <a:schemeClr val="bg1"/>
              </a:solidFill>
            </a:endParaRPr>
          </a:p>
        </p:txBody>
      </p:sp>
      <p:sp>
        <p:nvSpPr>
          <p:cNvPr id="8" name="Espace réservé du contenu 7"/>
          <p:cNvSpPr>
            <a:spLocks noGrp="1"/>
          </p:cNvSpPr>
          <p:nvPr>
            <p:ph sz="half" idx="2"/>
          </p:nvPr>
        </p:nvSpPr>
        <p:spPr>
          <a:xfrm>
            <a:off x="457200" y="1772816"/>
            <a:ext cx="4040188" cy="4824536"/>
          </a:xfrm>
        </p:spPr>
        <p:txBody>
          <a:bodyPr>
            <a:normAutofit fontScale="85000" lnSpcReduction="10000"/>
          </a:bodyPr>
          <a:lstStyle/>
          <a:p>
            <a:pPr>
              <a:buFontTx/>
              <a:buChar char="-"/>
            </a:pPr>
            <a:r>
              <a:rPr lang="en-US" dirty="0" smtClean="0"/>
              <a:t>In </a:t>
            </a:r>
            <a:r>
              <a:rPr lang="en-US" dirty="0"/>
              <a:t>none of the European </a:t>
            </a:r>
            <a:r>
              <a:rPr lang="en-US" dirty="0" smtClean="0"/>
              <a:t>countries, European </a:t>
            </a:r>
            <a:r>
              <a:rPr lang="en-US" dirty="0"/>
              <a:t>Qualification in Endocrinology is </a:t>
            </a:r>
            <a:r>
              <a:rPr lang="en-US" dirty="0" smtClean="0"/>
              <a:t>considered </a:t>
            </a:r>
            <a:r>
              <a:rPr lang="en-US" dirty="0"/>
              <a:t>for </a:t>
            </a:r>
            <a:r>
              <a:rPr lang="en-US" dirty="0" smtClean="0"/>
              <a:t>qualification of foreigners doctors as a specialist</a:t>
            </a:r>
            <a:endParaRPr lang="en-US" dirty="0"/>
          </a:p>
          <a:p>
            <a:pPr>
              <a:buFontTx/>
              <a:buChar char="-"/>
            </a:pPr>
            <a:r>
              <a:rPr lang="en-US" dirty="0"/>
              <a:t>None of the medical or research unit </a:t>
            </a:r>
            <a:r>
              <a:rPr lang="en-US" dirty="0" smtClean="0"/>
              <a:t>made reference to its </a:t>
            </a:r>
            <a:r>
              <a:rPr lang="en-US" dirty="0"/>
              <a:t>European Qualification </a:t>
            </a:r>
          </a:p>
          <a:p>
            <a:pPr>
              <a:buFontTx/>
              <a:buChar char="-"/>
            </a:pPr>
            <a:r>
              <a:rPr lang="en-US" dirty="0" smtClean="0"/>
              <a:t>Quite none </a:t>
            </a:r>
            <a:r>
              <a:rPr lang="en-US" dirty="0"/>
              <a:t>of the Endocrinologists </a:t>
            </a:r>
            <a:r>
              <a:rPr lang="en-US" dirty="0" smtClean="0"/>
              <a:t>made reference of his European </a:t>
            </a:r>
            <a:r>
              <a:rPr lang="en-US" dirty="0"/>
              <a:t>Qualification in </a:t>
            </a:r>
            <a:r>
              <a:rPr lang="en-US" dirty="0" smtClean="0"/>
              <a:t>Endocrinology</a:t>
            </a:r>
          </a:p>
          <a:p>
            <a:pPr>
              <a:buFontTx/>
              <a:buChar char="-"/>
            </a:pPr>
            <a:r>
              <a:rPr lang="en-US" dirty="0" smtClean="0"/>
              <a:t>European qualification in Endocrinology is not required to postulate as a member of ESE, for grants even from UEMS </a:t>
            </a:r>
          </a:p>
          <a:p>
            <a:pPr>
              <a:buFontTx/>
              <a:buChar char="-"/>
            </a:pPr>
            <a:endParaRPr lang="en-US" dirty="0" smtClean="0"/>
          </a:p>
          <a:p>
            <a:pPr>
              <a:buFontTx/>
              <a:buChar char="-"/>
            </a:pPr>
            <a:endParaRPr lang="en-US" dirty="0"/>
          </a:p>
          <a:p>
            <a:endParaRPr lang="en-US" dirty="0" smtClean="0"/>
          </a:p>
        </p:txBody>
      </p:sp>
      <p:sp>
        <p:nvSpPr>
          <p:cNvPr id="10" name="Espace réservé du contenu 9"/>
          <p:cNvSpPr>
            <a:spLocks noGrp="1"/>
          </p:cNvSpPr>
          <p:nvPr>
            <p:ph sz="quarter" idx="4"/>
          </p:nvPr>
        </p:nvSpPr>
        <p:spPr>
          <a:xfrm>
            <a:off x="4706689" y="1844824"/>
            <a:ext cx="4041775" cy="4494485"/>
          </a:xfrm>
        </p:spPr>
        <p:txBody>
          <a:bodyPr>
            <a:normAutofit/>
          </a:bodyPr>
          <a:lstStyle/>
          <a:p>
            <a:r>
              <a:rPr lang="en-US" smtClean="0"/>
              <a:t>Endocrine Section of UEMS</a:t>
            </a:r>
          </a:p>
          <a:p>
            <a:pPr lvl="1"/>
            <a:r>
              <a:rPr lang="en-US" smtClean="0"/>
              <a:t>allows defenses andrology, reproduction, nutrition as part of Endocrinology</a:t>
            </a:r>
          </a:p>
          <a:p>
            <a:pPr lvl="1"/>
            <a:r>
              <a:rPr lang="en-US" smtClean="0"/>
              <a:t>promotes some original researches</a:t>
            </a:r>
          </a:p>
          <a:p>
            <a:pPr lvl="1"/>
            <a:r>
              <a:rPr lang="en-US" smtClean="0"/>
              <a:t>promotes European E-learning</a:t>
            </a:r>
          </a:p>
          <a:p>
            <a:pPr lvl="1"/>
            <a:r>
              <a:rPr lang="en-US" smtClean="0"/>
              <a:t>participate to a better European feeling</a:t>
            </a:r>
          </a:p>
          <a:p>
            <a:pPr lvl="1"/>
            <a:r>
              <a:rPr lang="en-US" smtClean="0"/>
              <a:t>promotes some very friendly annual meetings ….</a:t>
            </a:r>
            <a:endParaRPr lang="en-US"/>
          </a:p>
        </p:txBody>
      </p:sp>
      <p:sp>
        <p:nvSpPr>
          <p:cNvPr id="12" name="Espace réservé du texte 11"/>
          <p:cNvSpPr>
            <a:spLocks noGrp="1"/>
          </p:cNvSpPr>
          <p:nvPr>
            <p:ph type="body" sz="quarter" idx="3"/>
          </p:nvPr>
        </p:nvSpPr>
        <p:spPr>
          <a:xfrm>
            <a:off x="4645025" y="1124744"/>
            <a:ext cx="4041775" cy="639762"/>
          </a:xfrm>
        </p:spPr>
        <p:txBody>
          <a:bodyPr/>
          <a:lstStyle/>
          <a:p>
            <a:pPr algn="ctr"/>
            <a:r>
              <a:rPr lang="en-GB" smtClean="0">
                <a:solidFill>
                  <a:schemeClr val="bg1"/>
                </a:solidFill>
              </a:rPr>
              <a:t>SOME SUCCESSES</a:t>
            </a:r>
            <a:endParaRPr lang="en-GB">
              <a:solidFill>
                <a:schemeClr val="bg1"/>
              </a:solidFill>
            </a:endParaRPr>
          </a:p>
        </p:txBody>
      </p:sp>
    </p:spTree>
    <p:extLst>
      <p:ext uri="{BB962C8B-B14F-4D97-AF65-F5344CB8AC3E}">
        <p14:creationId xmlns:p14="http://schemas.microsoft.com/office/powerpoint/2010/main" xmlns="" val="145047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1143000"/>
          </a:xfrm>
        </p:spPr>
        <p:txBody>
          <a:bodyPr>
            <a:normAutofit fontScale="90000"/>
          </a:bodyPr>
          <a:lstStyle/>
          <a:p>
            <a:r>
              <a:rPr lang="en-US" dirty="0" smtClean="0"/>
              <a:t>Europa = </a:t>
            </a:r>
            <a:br>
              <a:rPr lang="en-US" dirty="0" smtClean="0"/>
            </a:br>
            <a:r>
              <a:rPr lang="en-US" sz="4000" dirty="0" smtClean="0"/>
              <a:t>a geographical imperfectly defined entity</a:t>
            </a:r>
            <a:endParaRPr lang="en-US" dirty="0"/>
          </a:p>
        </p:txBody>
      </p:sp>
      <p:sp>
        <p:nvSpPr>
          <p:cNvPr id="4" name="AutoShape 2" descr="data:image/jpeg;base64,/9j/4AAQSkZJRgABAQAAAQABAAD/2wCEAAkGBxMTEhUUExQVFhUXFxgXGBUXGBoYGBsdHRgYGhYYGRceHiggGBwlHhodITEhJSkrLi4uGB8zODMsNygtLisBCgoKDg0OGxAQGzglICU0NCwvNiwsLCw0NDQsLCwsLC0sLCwsLCwsLCw0LCwsLCwtLCw0NCwsLCwsLCwsLCwsLP/AABEIAN4A4wMBIgACEQEDEQH/xAAcAAABBQEBAQAAAAAAAAAAAAAEAAEDBQYCBwj/xAA/EAABAgQEAwcCBQQABAcBAAABAhEAAyExBBJBUQVhcQYTIoGRofAysUJSwdHhBxQj8RVicoIXU2OSosLyFv/EABsBAAEFAQEAAAAAAAAAAAAAAAIAAQMEBQYH/8QAMREAAgIBAwIEBAUFAQEAAAAAAQIAEQMEEiExQQUTUWEUIpGhcbHB0fAGIzKB4RYV/9oADAMBAAIRAxEAPwDy6FCh47KZ8ZoUKFCiihAQoN4OgqnISCpKiWSpLEpLFiQRUM7im+jEMj7FLHtEJBPwq0MVoUnM7ZgQ7M7P1HqIhaPQOKcJm4sypapiHQCAWY5mRnUogMQEJHhAFucZPinAZslS3AUlJAC0migbHK7g7g2r1ijpPEsWcAEgN6Q2QiVcJoUKNGBFChQoUUUKFDwoozQoUOkOWhRRoUWvDeDKmKIIbzTd2INXFXo2hqLxpJHZmST4gGs5JehFeRNfXyihqPEsGE0xs+0MITMNCi44vwgoWoykr7tIHiWwfdnNel70in+PFrFmXKoZTBIqJoRh4tuHdmcTiJSpspAWhJALLRmc6BLu7VYtBPkTGLc0PeNAcdgJklWSahSFMDlN2NjF92e7KmdPKF50hKUKYJcqKgk5dQzHncbwX2T7zFYrv8R4xKRlcggZhRALBnDlR6Ru/wC6KV56ElIBAswYAAXAYaHbaOe8S8WyYf7I/wAq5I9T6Ql23zI14FKHIShJIc5QNGDncgNfTygYkBYAILk1ZhygfHYrMbjlvqXPPR4EwS63qBzJ+V945wKxFsZpYnBIAh8pDlW4IozkjXm9oMw05Lhj0fUmoG4NYrpYaoBbc663jS8KkhQSvUfjLHoRuo+sWMKb2AlgOe0SsMs1A/T2EKNN/wAHSvxHOl6s9hp+GlNIUaPmV/DF8QJ8uiHhoUddMOKFChQoooM4XjzJmBQfK4zJ3GvmxLHn1gOFAOiupVuhiup632dxsufiEpmYpOQIJlqADpID5QVuUgBxRgctYqu0kmVJkzxMnyphmBklCiskvQgGxJqasHOwjzkiEBGNj8EVHDb+nt+tywdQStVFDwoUbkrxQ0PChRRQ0KHhRTqVLKiwDnkCY1XA+ESwsKKkrYCt2UC6jslgRQ1DUqaVXZjgK8ZN7tL5QHWoaD1D7tyj0MShJdIcEJCSQAAaMKi7fANMLxfWFP7Snk9ZLjA6mBy5GXQJH289oixzkAJYWrXesEIL1Iu9H3oOu8ETJaSgDZydTQAbWHt5xzO87txjjJu5guHcMwBDVrXlpX1gmXJlTkBJSlSb5VANs5caadI4EyUkKSqpNUn0d2FQwOtDFbieKnDJlqmIUUrAOZHiAFkuS1zUVOvnKmLI9eX17doveCcQ7GIVnMlWVrB8yH2Oqa0dy2x1qOzeIMtU7DTFTJZnESnQUjKtCi7qemqXD3i/X23kJlKTLQok1qkJJOxV+W3vS0S8F4QES0rmhCp0xp5JTVOYuADoRU9X2jVGo1GLTsNUDRrbfW+t/wCuOsjeusm7NcJOEC0qWFhahRmCWdtXcggs23Ul46aX0DdaE/fpHff0cByRSod+T7k2+1orZWLJckPZ+rnXe/P0jFZny5DlfqZWWy1ziYtsrkF82/J72/eHTOIUVilidi+nrEaASPdmBalGt+1IaSpOpuKjS1KOLGJKmhiaWOFOZWRLnMwSAH11Glo2mFkAESQqtApgDW2Y7uRQU8owPCOIdxPSpwEkFKlEZlJBNSNX6aE3sd/2bxErvFzlzEsQEpc+IWOUDkKEsKvvFrGAi36y4jALZmtw8k5Q5JO7/wAWhQkcRlkAhYbSHheYJDuHrPkoQoUKO1lCKFChQoooUKFCiihQoUKKKFEiVskilW0H30/iOIYRRoUKFDxRQ4DxPhcGuYSEJdqk6AbnlGq4HwDupjrSVFi1gEhvESxd7jVnEVNTrMeAGzz6R5fdi8AJWH8QGZYchmVQksxNbkfs8d8Wn95lI0S+pu4+q4sNBcU3l7xLlrimgIpWr76RG7ioADvXTYv0b9tY4rLlbJkORupgNk5qVnE+KJkIzGqiWSkalg9dGpVom7OcY/uAt5eQhrFwQXseTNaM52gWnETpUqSc6vpzaOWo4GjEm/3EavhmCTIkCXm3KjuTdXIe4YRdz4cOLSLuH9xvsPwjk1I8VISLpDFQUzUd6KfQhhUMzCHm4XvJCkZiFLSpLqrU6EgVsz9IbFeEZSoqs1C5velB1YAiD+ESw6czB7l6BmcgalwKa84o+YwojsfyhBrmD4RwuSpQl4kzZC1qT3eZChmchOWqWuXzaR6FwnhSJElMvMZgSVOFHQ1AbQDb4TF42VMzZco7qmVTOgM5frd9bx3MmOkg0fXroCNOn6RNrvEMmo+U2B6ftxcT8CZPiGKlj/Gc6QCa7s4O/hIozc44GJSBUliSyy4dyHJezjWl9Is5gBKswCgUizV0JJaoq/IwIrBoWfoYAUSbXzUAvtq7mrQCsu3mRMApjJOVPhqa02uBahGr8oDDC75tGDe3r7QXNzJDO4D09QxtyPo0QiQTpQPYN683gloSXGSOsklJ8LGpILACt+nwwRwfCeMS2DULk6OSSP8AtAO/UW5wkhwHoNrE821v7xZ4NAASUlyHLF6O45EPU++kOW6wrJPMOyk1Y2F8tmpptCiwl8UIAGYBhbM3sxhRW2x9i+s8EhQoUeiSOKFCh4UUaFCh4UUaFCgnDYcEOrM2gSlybeQFWffoYFmCizHAuDR0lL/eLMcIypC5i0pFSQeVcr/mI0bUc2rpywScqco0DkluZ36QCZlyXsMdlK9ZHE2ElZlpBsSH6axDB3Bx/kBoMtXJYCoTU6Xbzh8zbcbEekYTf4XAyBK8GV8xIQl2YXcgVVcPqHg0YjKBlHiIodXAHNttdecQYiYAKEEgAuzasPC94rV4g5K6K1LmoLBnsADXnHCOS5smSt2X0hmPxSlHMaZtA4sKhR3oOrdIpe1vEiiWmWg1WCVEUIDigoBW1Gsd4JSt1NTm73u5/eKTtLw2YT32XwAZTukjcbVvpaL3h2NDqF8z/X49pEygm5Yf0+nJBmhvEACk/tXl7xez1hRrQWcMDX6iH6vGZ7E5UT1d4wKkhKQqlylV3uWTf/WuxokS1LUZgCWLKKmve/1E2vq8P4otawkXzVQTAEzfpyn6imlbEpagLB2ud4MwGLQVLQlQJTUjZwWGwNTYmxigldocOJlAsvQTCHLFnYVVcbaHeonEuE55yJ0lbd5/kLuClWYGh0Jd+RBfaBGkF1mteLBI7+kQFczS42VNlz0TEJQqS6UFFc7TFISWDMQCEluR3i1Moh/EySpur5WbS9NaqO0DYbHmxJoTWxqbc9IfO6s3eGrJyqLJoXzAaqNd7CM13L0COg+sEBzO8VJJpUahgPLo9XPIQPNAMxRfKNBZQd6EQWJ/U66033p7QKsJevrtXVv9wKk9I4BHEgJJPi6uBS/8+0cycNUjSlPP56QUsHSnMV5//W3SOTIUBd3cW9Ovx4k31HqLDpDAj1q/X7/zBvDZGdRZiA9dbdK7V2gBIYB73Lj1+c40HZrFy5HiWM2jN9Nb72fyPSG63ZkqAE1LXCS8LkT3iwlbeIFSgx6JLekKLX/iiRT+3f01r+WFFoFalnYJ8wwoQhR3MpRQoUKFFFCh4s+z3DRPnZCaMSzsToG8yOW8BkyLjQu3QRwLNSreLzs3hyVFRzMEkAl8hq+V2oM1aG+kbLhfZeXJSqjv+NbKOrMBSlalnfZ3z05GHkYpQCkpQkIWE/UkKVQgl1MAC+UcqsIyH8RTUq+PGDwLuTIoRgTJcfJQ6jOSMg1zBxr4a3LtStqaHITSColIYElku7B6B9WFHjb9o8CFSZilkgpSlSfqZ3YAjepFtXjCmJPCCGxE37V2g5m3NcUG8IxKZcwFQcWuzE2VsW57vpAUPGpkQOpU95FNTxbjoJKswmKYAAFxRgHOgYDnEvCsRNnoWtKQpSTRCaEkBNKmgIfzB8weD9ns6UzZp8DFWUGqkgUGYGhO1CANCad9mMWM81KXTmPeITsxII1L5T/8Y5/NpsCYXGL5mWrP++kdnJ5l3hZa3/ySyJgD5QHYZy2Zia5QNd9jAfafjQCVykqBUaEMCEAuCH3am9dGg5c1Si5cqUQTcPSgL8mpyjGTwkqnKWp1P4Q9ypRv0Gg1aK/h+FM2Uuw4FGvc/pFcElIKlBIuSAPOnpGm4XwJEwZpxUpb5WdmDslrFiGI62im4JhFTJnhJSwcqAJI0o2tfaLvs9gZkucsTATQ5VuWJJBUQ9yRV/8AljU8Rz0rKj0QL94x6QoYKXKnpCJRAKSQtyQ+a1SW0L7GkWiEk+JQJNhc18rDnpeJRJdQz1ykFw40KaVrt5PtBMsDSwDsDQfBtHM5cxeieTAXkwbCguxFdt/UcuUGzuHpnS1JKinM4BSwU24NrHanvEWElFah4QxI5668veLXGSyEte7sPZncV+2kV2anBB5lzEBUrcLJyoCSSoBhmUfEW1L9P20gXGqDfUA5OrEpItXV9dtIM/ugl3Dlxq1KaaV++tIAXNcVTUFIYioJd2rQQSk7txjGh1nUqap6VrU3aovWOipTuogmzbP85aQZL8aSA5VUUS1mJvzBsNBrFctRD1YgtUWNRXzhrs9IMJw88KBJBCTYksSzglqsCT9t4tO6WksU+KoZgSCHdw5L09oC7JcTRJmq75ygI2Cio+FgCaAkmtqa6xqsP2jwiZpORSknKMzEn82Yoyi35neh0gmxi+tQ1QdZWL4vNScp7wEUIDgPrQUEKJsfxfNMUUSZZQfpJzOQ1CWhoj2j1kl+88IhQoUeiylFChQ8KKNHpPYzs/hzLE0OpdDmUygCG8KSAGIVtUUqdPNokTiFhOULUE/lCjl9LRT1umfUY9iNt9YStU9V7WcQTIwyylScyk5E0Yvq1iSCL6N0jzvh/Bp02X/jZifoKgCQPpLPWpLC9KO8V2HIzDMCUuHSCxNdOcemdm5MlCWkoWhSqlCnzg2JIUyuQoHYtV2ysi//ADMFJ8xJu64/OF/lzI58hE1KpaiRQJdQy2JLjQPTzHlHmhDFjcUj16bKyhwXVSrMdSSx1p5sLR5z2m4cmTMDLzFbrUk5XSSbnLQO5oLMeUR+B6gb2xk9eR+sZjYlNDwRgcEqaoJTukFRsMxZL7B4vf8A+QV4nnJoPCQk1NaFyMvWt43M2rw4TTtUCWeFxJGFlB+7JSUAqcs2bUGhLU0DcgIC4OZElcubNW5mhfeLLkyyqWrPQfizeG2qq1i1GBR3SZKjmSAK2q9CWNxFWOAhQ8cxS15WD0AYFgEvX1pHPY82Ah1ZiASbruDfeEFsSDjHHcsxXcJSZTMhZz+KgzKGYjV0s2nlGcmLKiVEuSSSTqSXJPnF3g+zqlMVrZL/AEgHNo/1Nl9DFmvs9KmJCEf41CucuoqDNUEinMbRo49Xo9LSKfxP7/8AIwU1B+xBrNH/AEH3L+kbMIS30gmlRfl+0V+EwsnDpATkz5QklgFK6tU13qawXnzKGWWoCxUHyigLhzsG/XbndfmXPnORehgGOlCSD+Uai2xNfnWFg8KRm8VHbYa153hk4cWtQ10OYsamxp7wZgZmUsQCm1DsaZnpXYbamKjNQ4ggiEyJJTW7WBq7X+7wpyc4NHF+QrdqVh8yiAz1IBAvdzVv13hgFOQxIB5Wqw3JppEAJ6yYMAJAqQbFqaWDswHVngQygHYkgMSebU1525msHgli4+cxY3MCEZibUYMb70f5WDBj8mAqolIL2p0/X+YgnzDsALetft6PBs4sEi5vmerM38v6RWT13L1tTbVjvr5RKpMJQZI40BfUaGzjk9bAwXhppHWx8L83BPIN0feApZJd7UbXVy8JOJIXs1RQUrz1gWbmThblwmcoWAA2Ch+0KKs4o619/dqwoj3iT+QJ5tChQo9LmZFDw0KFFFChQ8KKH8K4l3CgtMuWpYLhSwSw/wCUOwU/4mcRoE9vpuZWaWhSSfCHIID6n8VOltYouHYJExNSQRUsoWrox9ecHcG4Qc6wsDIUKAe5qk9KUPpGPq20bM3miyPW/tD2GrlvJ7YSFKzTETEkWygEmjWKmTuxeKJXCJ09eck5VlwqYrMvL+F21CQKdBFhguAywDmGck6mwptQ313i5w6ASkCuxH6GxjMbV4dMT8KOvW/0j7TXMCwGBRLQyfCp3zFnJAYHW1SAN4M/uATc0DVLP0309oS1MWqGchgHeut+upc1iFKRQqJ3LbkknWzxm5MjZGLObMZOe0JIA18RehFH8vL0gQljYuNdfn6RPMWoMUpcFy1j1HKEsBQNHPt5Gv2MCB3lhKInEomYW0BeoG1Q2kHFWo2sWsxv7xXy2Faj02hl4nQuK62s92r0h2WEKoy0RiAVBg9quzt0ua3icqIVRmLukl9PCWLMB61irkTFJbNYb0PNufzaLaTLTNAUD6um4fURA4qV2UdpJLnKS/05KsC3mBZq77COcMokgij0LCh1SflvWOZmDH5wKuCo7achT2ETycEkAAVNnc6ipPo9TtEZIqVtvMLkalrZi7PszcyYdCaqJBqSDoaUpsIjwLJSEF8zrNaOKqoTe/q8LFL0FLk+R9zEbHmpY8uxHxC2BysTW9NK1gCWHU9PMszDlyt1LRPNXq1C1iSz6N8/cadOSQxZ7UIIB5fxBLHxg3zBMSuhq763052Z3oNeVRnDKu4dnJ3eldtonny3BcVbyfcaRFJ8fhA22ran29YnWWRj4jKAZhfStdGqa6e2kc5D50pu32hlzAakV3+fKRNKmE1e7uVN6uT/ALiJxxJ1ULJpaQQ7H0MKBJ08Zj4kjkf/AMwoi8h/QwvMX1nnghQoePTpkRoeFEkrDLV9KSQ7PpAsyqLY1FIoUS4iQpBZQr7HpEUOrBhYPEU7RMILgsd42PDiqigGcV2qIxcavgeIaSkG4citrMw+VeMXxvGPLVx1uTYmPImhk4sSkkrSVqVSoFid9v45xwMifElG5AoGrqGrdnisl41QsW5e7wVhVZlMTUln+WvHLla5MMmhxFPWACo1LmlA+jCzQOtfiIIOhLmz2A3YBz8YzMFFvy1chyWawAJN/eGXKKFA92p1Mwo5JLAUf6qlqGzRKimRqxF8SSeSpstGDEctHtrXygeYnKAkuB+YWpQjrz6ec2NXNzJ8KQzb5TUA5SWcV/WkB4vHTgAFBNQHIq6i7sQqzM7Pc8zBKhEcFh1ESpalB2YEOXsK7/LjaB54IZh4U6mvty5xJw7ELq4ASXAyuHrW9bPB02alhQeT00FWqIFn2tJf8lsdZzhZ4WHHiAY10vppb/VRFhhMUlDIUllKF6VvmDCj3/SKuTM8q31t+sGLTnDKAJ9eh0gSVY0RxK+TGyi5bSy21/29IKzNqbecUPDsQrMqWqhFi78iNdngpj80/n7RA+PaakmPGG5ljOUCGruKkdKg0PMVgMS8jpSo1csslexN/FW99YjVPSkeIhNiSSAfew/WIFTgtLhiCHzB9WJ8QIqw8qQyqwHtLflVwIbMm3qKE2el260bTXpAc2jkkAJuSWYVcn2vFRxDjCMOkhICir8IU21SoDZtNAIp+G41eIxGaaCpqgAshF28LFy5ABNf0v4fDsjYzlPCj7/gJA21WrvNSlANj8LB6hxHWHEtCVAVUpy4NfqBJKSH6MaMBpE3erUMgeqrBhWxYtUPUj93i44xg5KZSFI8RAQlShmDfUkpVcBVHqz0ipjBN1LA6czNzJIceXqPntEHECJYdRGVNwWYk0DK0DCjPe2xWYfPlP4gXi/DVT5WRCgCDmZQd2FAC97aPpWJcCKcq+YaHePkJ2GpiMRiSpSlbkmrE15w0RzJbEjYkehbeFHeKigChxMuzOIcw0KDijxc8LGVD/mc/oG63iqkSSssB15DUmLVIYMKAMIxPGs4GMYgeTzJ8CWbhMoKWSAkK3B9N/OBsTwgX8SHsCCR5HaLzs+oOSFAGjE2di1TzgniHEe8KUBQ7wGqaHMXcgF26dS9njn8OtzYXpDQlttOpExsnhkxRoKbvT5+8XmGwhTQsdUsbbi1Y0GEwi5srLLITNlrY0ZJ1chjmADNFfOyy1ZZqWIIHhfMzUOga5tvtFjUeIPquD27frIfIbHz2gKVFLuBqAYL4fMZJWXIrQ6q6/KAwFxtRkgFi6iwBo1Hc72tziPhnH0sELATYP8Ah5O9tYAaPO+LzFWxBJTtLvCkgklLlTMKMEtqlT0rtQgVrBEzB5VFSS2atAGrcM1Cd6WHSM9N45LQrw5lNmqlgKlyynPsG61iLhPaOZnyzPEFqADMClyAAN08j7xN8BqWTeoqvvEciihLzEoygqWrKkA0GjUChlA8Tfc7xWq7pQKpK1ZQSCptbsHAe40ZssWHEAZktaE3KSBYeVacoxsueuWchcMqqbVsfNoLRaX4nGx3fMD09oGQUes2EgAJDdfWJUoATTr5n729oDRMcApqGp85bRPJWSAWpyrWxEZjqbMdRsPMIRKq+1f2jmXiAklzcsHs/pS0dlPz2g7CMzZRarj5ygFodZO480jbBTMSfEkkqBBoCXIIB9vt1i3w5F1BRBb6d3F6MRe9LRAwuzk61iXEz+7lr5IN9SzgMPKEWDEACS4sBx2SZhe2ePUub3ZDBFbguSKK5UPvAvCuIh0icucoAgJSFHLyzVchzb/UVc6cpZzLUVK1US5jh47dNEi6cYT29PX1lBspL75p+0q8PmGYEzAxKUlnSXopQDUpztAXCeMIlKP+PK9HQXIDkscxZTA+esUqlElySTzvDQOPw9Bh8lyWH4mM2QlrnpfCuI4acRLlzvF/5k55WUWOUuWDE+znexTNWUqkEhaStMx5RSpyAxOd6JatRQpUWuY8llrKSCCQQXBBYg7g6GLvgvGVGaEzyqYhVDYrBD5CFEbs76PdhGdn8IGMFsfI9DJBl3cGen4rs4nu0LkmYvOWCSA1apTmBIcVrV4pVysjhw7OaKDM7vT8JFWpYu1YLlYiaJ0s94sS1M6kqdmLH/GWAZQIqbgsHAdxllzFliVBTgqCfy5SpV7UIuTmS8Y7IgPIk+7tcqFdkZSyVqQrMoklibk113hRYTOFpdyhVa0Km5aQom+JyjgOfrG+HB7/AJTyiFChR2Uoy14HNPiA6vrs33g8Sg9G+av+8UuFxWSw84ssHiCp1JUQddTHI+L6fL5rZStLNLSsu0C+YUlASvKsFQ3TdvSsXGP4elEk5TdINNHa6tb/ABorpeDmlYIUkKsKM+uh8/tFvgMTNC8sxFGIzVYkUo9xQ9RGKSeK7S7t7QPhvFu6ylPiUQcz711d9oD4j2rJdBAWmzg6uXBUUuocwz84G7UJyOjMlyrMwochDJHMUbnlfWM9ls9jWjEt0f8AaOj8O8Nw5E87IOvSUdRqGRtqwrH8RXNYKoBUDyZyTf2gSCMXLlpUoIUVimVWnMF79R6QNHQYAgQBBQ+koMSTzFB+Okpl93lqojMQa3bLbzLQ3BsImdOTLWVAKeqWcMCXqDSkTdocCmVMCUknw61NKB+vLYxBkzKdQuK+aJrse0cKdhaaDhnEEzUuKKFwdCBcbjrtFZ2swxJTNFRlCVciHKVEaO/sN4pMJiFS1BSb/cbfNhGk4XxNM0ZJhZRcEaMwcjegtyjHy6R9Dm8/ELX0/n5wi+7gyhwPEVyvp9CaeQjX8Kx0mclgGUOaU1LMVA3FGd/2ir4lwEr8UkCgbIwD7KCtSRXzakU/CpKv7mUghQV3iAoMymKhmp/01ifJj02uxHIhphyf+/vCKutKehm7mSWVRhuAXFNHgmXNJbPmYEeJ3Nbct46lyvEUJBCQolIJobMCoUvSultYfFS0pRmmZUvUHYaFrgM9aFxHL381SwiFeB2hRQAkkqL0Io7k3c3e/p6Z7t5iVqkJYFgQFrokgVADA2qBpo4rDye0eHSMgWTZlZCQBmaqj9OhfYs9Ym47xUZQhErvwumUO1qFwC46aVEXtPhy4c6Fk+vH5wywfGaPM85gnAYFc5WWWHNybADcnSNJw7gUuYXXJXLv4e8UqnXL7Zo0fC+FZU5JKQEu58RJ0q7uRbWkber8bx4wVQfN9vsZUTTuxlBhewz1XPADF2Q+n/Vvy0No4xv9P8SkpEtUua6VKd+7ZiaMrWh/9p5PtpWDDfT4n8t6D19YKnTFJLWdISNQwtv8O0ZmPxrUXbH7S4dGoEwHDf6d4tfinZMPKp/kWpKr6JSlTkjV2teCsJ2ZThpjpm96rKSlYSUJSW8RLqul31Ba1aaPiEzKolZYnmN6uP3ilxUzMpz4jW9bvT2g8viuXKCDwIHw6pOJSmoQlQ1cPyZx+mpsYlzv9X4SFXKWINcuWoJysRrrEU9agkZMpVYZyUjUOWBIZ/eOUyFHISouwfVyRanMu/Kl4rA2N1xlQXyJo5HEpASGnz5X/p5FFiamqXBc184UYudxkS1FE1EzOmhyBJTyYkOQzQotDT5SOF+8W3D6/wA+kycPDCDMJw2ZMDpFDqTtfnHUZcqYl3OaHvKKqWNCBwfI7xEvMKJdxUvcDM3y0H4Xs8cycynBIDAUJowd6XEaHiHZ6aAAZKgGADJK01DgOm1NLxz3iHi+BtqIN4uz+H7y5i07iz0MyeG43NQ1XAbqGsx/SJ53H10CCqhNVMejJcgU9NN4ucT2PeVnAykgZfE4LsQzs5bpQ2OlXhOzSippiwnkkuff+YZNT4S48yqrtX6d4ZXVL8vrKSfOK1KWoupRcmIxGxk9nZSQAQVqrckb6Wp528oKl9iFFz3SuXiPWjH48S/+i0a/KLoew/eRfBZTzMLDRrcb2NXXuwoEbhTacnH8c4rsR2amIYFQBO4I6Nd4t4vGtHkFh6/GRNp8i9RAuCYxEmcmYtOYJdhS7ULRxxXHGdMMwhnajuBuH6kwRJ4BOUaBLbvT2BMD8Q4bMkqKViqUhRIdmUWFWGtInx5NLkz71YF6rr2gkPs6cQOO5UwpIUksRaDOEIkFTT1KSCwSoNlFa5zcCwfRzaLjinZlMiWZhWpaWBAAAvuagjdvtD59Zixv5WQHnpxwb9IwxMVLCc4mZNm4RK0qPgOdfUKCUs1i5fyBpFTiuKzJhlKJGeWGC2BUWLpKnuRz/UxHjcUFBKUuEIsCzu1SWp8O8CQ2l0iop3L3JHHQHtG3kCrno/DuLy5oTMCspBCVDexUW0pUN0iv7byciu8lTCcyWmJ8WUpd0k6M6mrvSM/wDFBK0pzZQslKgQVAuPAWsCD4Xf8AFaNPisQJKc03IsCyCkCaAHBUlbsbsza11jBbTfCawbOQeg9fbpUvo3mYzcwuY9H/ABF7VSWa43oTTrG+4FPEwKUK5VMwJZmBFWDuz+kYriC0KWVSwQHcAtUAnxAD6XuU1apBagvOznFiZhSsjKpz4UEB6AMXoGJuNBF7xnA2bTbwORzIdOwR6M2OHwZDE1qHytQk3L9fOL3BT2TlNSxYuQGCntYae8UGD4m5ypIuLhwxLXdvjRxicelM7u1TUhQP0lQB+lvELnU0F0xxa7ifeadhRc1X9n4c4NBsd6mjUajEEvm5VruJY8JIKiRQABqhgCYnw3Ev8ZKjRnzCtjQ/xHnXFO1EsrmZEqKipQSpTZfqLEkF215xZ02DNqDWJbrr7QcmRUHJl/i+ImaaUFmI933d/aIESilW49XpEvDpZsRpa/QPFpKwrVyb0JDjygcuQg1DRbHMqhhlKP7fKRwOHHy216it/wBgIvVYdKgwfoNPWsSqwgSBs1orjUuOAZJ5QMzScSUgDK7C7O/N3EKNArCAl2UOhhon+MHpA8kTyDBysy0pNiQ9Wpr7R6RwzhAUhAkMUtWoYaqKjcM7nXWKjsx2bSiYlc45v+g20oSKn40bBPEFpOSSMjZklKAoOCwzZgaGl/MNGz4zrceoyBUb5R9zK2l07otkcmNw7ASFTMiZqk5SnMVAIqFBxWo0r1/KY1HdiScklSEqUC4cKoAwJFSlJSCwL1ymMpiZ5SMqAnOXzW+pV1JSTyCX5AVALl8DVMzf5WDbADcZWFiW5axjnKmMcD7yz5ZPJhp4YgK8QQpTkBIUFANuBR6w3/DJa/qvWh86bWFthA+ElrzMlBT4sxJJq5SEhwaVanLnFlh+HF3UtRLEeHw0NWLVjLysoN3JwD0lYcPJQSMgt0ra/wC0WuHBUBlDJYGrnyb03guVg0AuE/rygkN5xVOQGPVQReGBFQ5anI/pFbJ4UtZPeJSoBmoCVUrYBh/uNJLw7v0hf2uVJKQSdAT+pglcjpAZ1uZuXwpLEBOU/mIZ71y76v8AyB5z/UrBTJa5ZKv8avwtXOkVUo60IHJrR69NVMCCrIymJCCQAS1ATp15x4V2v4ri58wf3aMhD5ZYcBNWVRzU0cnYMwNem/pvHkyarzARS9b68+kp61lGOpn4Ml4+YiUqUF/413TsxGunlAcKO/ZFfhhcxwSOkeGhQoKNOpaykgihBBB5guINxXFVzJeSYymOYKI8QLn8WzFm5C0Aw6FkEEFiCCDsRYxG+JWIYjkdI4YjgTrvCktVJAI1B5vHUtZLq9T5t61p05GD5PaDEJzeIKcMStKVHq936vAGJxCpisymfkAnc2AAgF3kkMoH+7/QQjQ6GFYbiy5UwrlFtAFEqDU50NLjpaBsbilTVFcwuo6xDCh00+JX3hRdVff6xixIq5f8K4fNxEsd5iDKkJdIUokp5pYEaPfnvFJPyhRyVSCcpOoBoSCNbs2sRxLhMOqYtKEh1KLD7k+Qc+UR48RxszE8egAFfufeEW3AADmeo9npSlpCmypIBrTQab8ou1lhd/JvSK+VxAy0EJTdiCXs1elB7PE8rFpWymIJcMQaM/x485zqS5I6Tex2FFw2QhL5qvy/X5vEeO4b3iU5FKSUrCwQou+qTd0FyCmzWsG6lLe1uYg6UGiqWbGbU8wzREokDvBnlrBSbEKpz6V0hRow3KFC+LbtB2jvKjAcLC05kpCQL7nVg8GSez6SPClQLUXUsfsP9xZ4WYnKEhOVgAWYOdybm3vHM/GzUABJcbWerv8ANoN9o53Sf5zxUGwuCTISO8GZb/SLCpIN/PltHM5BKlgDL4aUo5LpPPxFjCmcflZsiqq5Vr5gRNJxPeAlNQKEajcNFTLmY8VQjKvr1k/ApgUCCCldyC9uW7ftaLH+3gGXKypDVKR4SanoTqK2iPFcWKCB4iWelhp5xVIs8QCrXYlsmSAIgTLYkjWKWXxRal0JLXDsBXUm+vpF3hl5h9/SBKlesEgr1nQWxEEiZA00VESy0w9wGAIuc4lLiMt2m7K4fGAGaDnSClC0khSX5WVXQg67xrs4JanzSBJ4S9WI5iLmny5MJGTEaI9Iy0w2MJ40v+m01jkny1qH4WIo1C4JbT1jK8V4PPw6mnS1IckAmoLbKFDePoFWHSFEhgSNKa+8U/a/sz/eyAjMELSoKSogkOxBB5EE+20dJoP6mzjMF1JBU9TXI+n7Svm0CbCcfWeDwo2fE/6aY2UCpHdzhshRC+uVQA9CTGPmSylRSoFKklilQIUDqCDUHkY7TT6zBqBeFw34TKfG6f5CH8I4JOxJ/wASQRmCcyiAnMWpuTVywLC8WnGOwuLw0tU1YlqQkOooWS1WspKSdDTePUf6dyEnA4dQl5Dk1F7gzAP+dsz6u8XuJnFNm2YxyOq/qbPj1RRVG1TX0PrNLHoFZLvmfNYL2hR9C43gOEnomGbIlZlpyqUJYEwBqMtncFiDpSKaV/TPALHhTMpciap/N6P0AEamP+pdORbqR9D+oldtEw6GeKQo9T4h/SWWAe7xRSrRMxKVe4ILaWPnEX/hwJcsFMxMyYBmLpYFVKIOg2fXbS03j2kC2rWfSiJGNJlPaeYRouweAXNxaClJUmX4leYISOpNW/5TG57N9m5SiJ2KQmY5yhMxiEuWBUFCqs1GejkVtG9k4dMoZZaEpFSlCUhIPMABooazx1TiKIvJ4u+JNi0hBDE+8y+MmCXLIKa5yMpL+EHK78wxZqOb6hg0HdSyQWJSTUbkh/s9uUNiJomzFkKzJKlMamysoIFiGTTQufJYdYSWZmsoE+je/OOXyccd5qiWnDSojxDLp/H3iwytf2gbCgrIND5Mfl4POHYOTGVlf5uYiQJwVJ5+37Qo5K0/mHrChqMa5IFsXiDimNQlBCq8tf4iOdKXMUQlWUG+/kWiKX2YQ7rWpXtFhgLltiBKOZIGbODXQEOxD1aNLwGQA6nv/sdIdXApDAZeTlSv3g3huHSgMl6bl/SIchsVI2YVxCp0pxFJjOGFYUM3iNH2t6xfTpjCM9xbFKDNRzceUAODxGxgkSNHBu6Q6Vklg76mjttrFtgAQHJD/LxlsTiFISFOSSQKnqeg9I6TxWaywCP8QS9GckgXc0+dD2Fo5UdJs0zXNKkXh1zFRScJx6ihClADMSFAdAQQ/WDMZiCk6ty6RCUINQdlmECcXb9C0NOLtyd38/SI5OIBALb/AHiXFpzJBFHauu8ErEGIqLkYnDUj13jlWJS+UEEsSzvbT7wxkjODVsrNze/WIk8Jkhfe5fEdf1beJKHeFxDpKxdoE4l2fwuIWlc+TLWtNAVJq2x3D6GlTFLO7S5F5RLdNQKsducajDLzJSeQPtDhsmE7lNH2MjyID1k8tQFDRvnpEipLihHo8DYjwxLw+aSGivz1kZX5dwkn9vRqfPtAkyUpLgAnQVodd4KnYhjEhMSqxgAsOZUS8EUiiWOuvuIgxKCQoFRRQ+IAFuYehi3myn10PwQN3AZtrb7+doso1G5MMljmUicKmdhss5OZK5YzJIclxmFPzW2Y7RWcO7QzUyzKnEKmhLBZ8ImpsiYhT/UQPEmjKD2Ii8wqsjyVB8oBSbjKScr7EMzVsC9WGN7acFlzETQQxSnvEkWBbUWIOvqK31tKUZvKydCevp/O/wDyRODW4dRKfgnE0pl5UzO8GUAsCklQQKVqAqzjVtoN4diRNmJSlws0AfqTegYR51g8UqWoKTcaGxGoO8ayTjCAicjw5SkgCl0qP2BB3jX8U8M8ptw79/f0lXT6kuK9J6vgJXdS/E5VqaEXqR6+0UnGOKZvChTgEqUU6t+HpW/KMlO7SYgJHiBDPVIcuAPFEfBsQopZLCtQ5IvzJPqY534Er87SyHBaakrmaqQP+1R9wWMKAnV+a9bDWo0hQ22T7Z//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35696" y="1539259"/>
            <a:ext cx="5112568" cy="49999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525451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CONCLUSIONS</a:t>
            </a:r>
            <a:endParaRPr lang="en-US"/>
          </a:p>
        </p:txBody>
      </p:sp>
      <p:sp>
        <p:nvSpPr>
          <p:cNvPr id="3" name="Espace réservé du contenu 2"/>
          <p:cNvSpPr>
            <a:spLocks noGrp="1"/>
          </p:cNvSpPr>
          <p:nvPr>
            <p:ph idx="1"/>
          </p:nvPr>
        </p:nvSpPr>
        <p:spPr>
          <a:xfrm>
            <a:off x="457200" y="1412776"/>
            <a:ext cx="8229600" cy="4525963"/>
          </a:xfrm>
        </p:spPr>
        <p:txBody>
          <a:bodyPr>
            <a:normAutofit/>
          </a:bodyPr>
          <a:lstStyle/>
          <a:p>
            <a:endParaRPr lang="en-US" sz="4000" dirty="0" smtClean="0">
              <a:solidFill>
                <a:srgbClr val="0070C0"/>
              </a:solidFill>
            </a:endParaRPr>
          </a:p>
          <a:p>
            <a:r>
              <a:rPr lang="en-US" sz="4000" dirty="0" smtClean="0">
                <a:solidFill>
                  <a:srgbClr val="0070C0"/>
                </a:solidFill>
              </a:rPr>
              <a:t>For Endocrinology too, </a:t>
            </a:r>
          </a:p>
          <a:p>
            <a:r>
              <a:rPr lang="en-US" sz="4000" dirty="0">
                <a:solidFill>
                  <a:srgbClr val="0070C0"/>
                </a:solidFill>
              </a:rPr>
              <a:t>c</a:t>
            </a:r>
            <a:r>
              <a:rPr lang="en-US" sz="4000" dirty="0" smtClean="0">
                <a:solidFill>
                  <a:srgbClr val="0070C0"/>
                </a:solidFill>
              </a:rPr>
              <a:t>oncerning training, research and professional practice, </a:t>
            </a:r>
          </a:p>
          <a:p>
            <a:r>
              <a:rPr lang="en-US" sz="4000" i="1" dirty="0" smtClean="0">
                <a:solidFill>
                  <a:srgbClr val="0070C0"/>
                </a:solidFill>
              </a:rPr>
              <a:t>Europe is an opportunity and not a  threat</a:t>
            </a:r>
            <a:endParaRPr lang="en-US" sz="4000" i="1" dirty="0">
              <a:solidFill>
                <a:srgbClr val="0070C0"/>
              </a:solidFill>
            </a:endParaRPr>
          </a:p>
        </p:txBody>
      </p:sp>
    </p:spTree>
    <p:extLst>
      <p:ext uri="{BB962C8B-B14F-4D97-AF65-F5344CB8AC3E}">
        <p14:creationId xmlns:p14="http://schemas.microsoft.com/office/powerpoint/2010/main" xmlns="" val="5062854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Tree>
    <p:extLst>
      <p:ext uri="{BB962C8B-B14F-4D97-AF65-F5344CB8AC3E}">
        <p14:creationId xmlns:p14="http://schemas.microsoft.com/office/powerpoint/2010/main" xmlns="" val="25238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xmlns="" val="0"/>
              </a:ext>
            </a:extLst>
          </a:blip>
          <a:srcRect b="2924"/>
          <a:stretch/>
        </p:blipFill>
        <p:spPr bwMode="auto">
          <a:xfrm>
            <a:off x="1043608" y="1600200"/>
            <a:ext cx="6840760" cy="51411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re 1"/>
          <p:cNvSpPr>
            <a:spLocks noGrp="1"/>
          </p:cNvSpPr>
          <p:nvPr>
            <p:ph type="title"/>
          </p:nvPr>
        </p:nvSpPr>
        <p:spPr/>
        <p:txBody>
          <a:bodyPr>
            <a:normAutofit fontScale="90000"/>
          </a:bodyPr>
          <a:lstStyle/>
          <a:p>
            <a:r>
              <a:rPr lang="en-US" smtClean="0"/>
              <a:t>Europe </a:t>
            </a:r>
            <a:r>
              <a:rPr lang="en-US"/>
              <a:t>= </a:t>
            </a:r>
            <a:br>
              <a:rPr lang="en-US"/>
            </a:br>
            <a:r>
              <a:rPr lang="en-US" sz="4000"/>
              <a:t>a geographical imperfectly defined entity</a:t>
            </a:r>
            <a:endParaRPr lang="fr-FR" sz="4000"/>
          </a:p>
        </p:txBody>
      </p:sp>
    </p:spTree>
    <p:extLst>
      <p:ext uri="{BB962C8B-B14F-4D97-AF65-F5344CB8AC3E}">
        <p14:creationId xmlns:p14="http://schemas.microsoft.com/office/powerpoint/2010/main" xmlns="" val="8506674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smtClean="0"/>
              <a:t>Unites States of Europa’s </a:t>
            </a:r>
            <a:br>
              <a:rPr lang="en-GB" dirty="0" smtClean="0"/>
            </a:br>
            <a:r>
              <a:rPr lang="en-GB" dirty="0" smtClean="0"/>
              <a:t>First imagined</a:t>
            </a:r>
            <a:endParaRPr lang="en-GB" dirty="0"/>
          </a:p>
        </p:txBody>
      </p:sp>
      <p:sp>
        <p:nvSpPr>
          <p:cNvPr id="10" name="Espace réservé du texte 9"/>
          <p:cNvSpPr>
            <a:spLocks noGrp="1"/>
          </p:cNvSpPr>
          <p:nvPr>
            <p:ph type="body" sz="quarter" idx="3"/>
          </p:nvPr>
        </p:nvSpPr>
        <p:spPr>
          <a:xfrm>
            <a:off x="179513" y="4883676"/>
            <a:ext cx="1656184" cy="921588"/>
          </a:xfrm>
        </p:spPr>
        <p:txBody>
          <a:bodyPr>
            <a:noAutofit/>
          </a:bodyPr>
          <a:lstStyle/>
          <a:p>
            <a:pPr algn="ctr"/>
            <a:endParaRPr lang="en-GB" sz="1600" dirty="0" smtClean="0"/>
          </a:p>
          <a:p>
            <a:pPr algn="ctr"/>
            <a:r>
              <a:rPr lang="en-GB" b="0" dirty="0" smtClean="0"/>
              <a:t>ERASME</a:t>
            </a:r>
          </a:p>
          <a:p>
            <a:pPr algn="ctr"/>
            <a:r>
              <a:rPr lang="en-GB" sz="1600" dirty="0" smtClean="0"/>
              <a:t>Rotterdam 1476</a:t>
            </a:r>
          </a:p>
          <a:p>
            <a:pPr algn="ctr"/>
            <a:r>
              <a:rPr lang="en-GB" sz="1600" dirty="0" smtClean="0"/>
              <a:t>Basle  1536</a:t>
            </a:r>
            <a:endParaRPr lang="en-GB" sz="1600" dirty="0"/>
          </a:p>
        </p:txBody>
      </p:sp>
      <p:pic>
        <p:nvPicPr>
          <p:cNvPr id="12" name="Image 11"/>
          <p:cNvPicPr>
            <a:picLocks noChangeAspect="1"/>
          </p:cNvPicPr>
          <p:nvPr/>
        </p:nvPicPr>
        <p:blipFill>
          <a:blip r:embed="rId3" cstate="print"/>
          <a:stretch>
            <a:fillRect/>
          </a:stretch>
        </p:blipFill>
        <p:spPr>
          <a:xfrm>
            <a:off x="40731" y="1648665"/>
            <a:ext cx="2249511" cy="2716439"/>
          </a:xfrm>
          <a:prstGeom prst="rect">
            <a:avLst/>
          </a:prstGeom>
        </p:spPr>
      </p:pic>
      <p:pic>
        <p:nvPicPr>
          <p:cNvPr id="14" name="Image 13"/>
          <p:cNvPicPr>
            <a:picLocks noChangeAspect="1"/>
          </p:cNvPicPr>
          <p:nvPr/>
        </p:nvPicPr>
        <p:blipFill rotWithShape="1">
          <a:blip r:embed="rId4" cstate="print"/>
          <a:srcRect b="15034"/>
          <a:stretch/>
        </p:blipFill>
        <p:spPr>
          <a:xfrm>
            <a:off x="4611752" y="1647945"/>
            <a:ext cx="2127937" cy="3154431"/>
          </a:xfrm>
          <a:prstGeom prst="rect">
            <a:avLst/>
          </a:prstGeom>
        </p:spPr>
      </p:pic>
      <p:sp>
        <p:nvSpPr>
          <p:cNvPr id="15" name="ZoneTexte 14"/>
          <p:cNvSpPr txBox="1"/>
          <p:nvPr/>
        </p:nvSpPr>
        <p:spPr>
          <a:xfrm>
            <a:off x="4672281" y="4802376"/>
            <a:ext cx="1879425" cy="1938992"/>
          </a:xfrm>
          <a:prstGeom prst="rect">
            <a:avLst/>
          </a:prstGeom>
          <a:noFill/>
        </p:spPr>
        <p:txBody>
          <a:bodyPr wrap="none" rtlCol="0">
            <a:spAutoFit/>
          </a:bodyPr>
          <a:lstStyle/>
          <a:p>
            <a:pPr algn="ctr"/>
            <a:r>
              <a:rPr lang="en-GB" sz="2400" dirty="0"/>
              <a:t>Emmanuel </a:t>
            </a:r>
            <a:endParaRPr lang="en-GB" sz="2400" dirty="0" smtClean="0"/>
          </a:p>
          <a:p>
            <a:pPr algn="ctr"/>
            <a:r>
              <a:rPr lang="en-GB" sz="2400" dirty="0" smtClean="0"/>
              <a:t>KANT </a:t>
            </a:r>
            <a:endParaRPr lang="en-GB" sz="2400" dirty="0"/>
          </a:p>
          <a:p>
            <a:pPr algn="ctr"/>
            <a:r>
              <a:rPr lang="en-GB" dirty="0" smtClean="0"/>
              <a:t>Konigsberg 1724</a:t>
            </a:r>
          </a:p>
          <a:p>
            <a:pPr algn="ctr"/>
            <a:r>
              <a:rPr lang="en-GB" dirty="0" smtClean="0"/>
              <a:t>Konigsberg 1804</a:t>
            </a:r>
            <a:endParaRPr lang="en-GB" dirty="0"/>
          </a:p>
          <a:p>
            <a:pPr algn="ctr"/>
            <a:endParaRPr lang="en-GB" dirty="0" smtClean="0"/>
          </a:p>
          <a:p>
            <a:endParaRPr lang="en-GB" dirty="0"/>
          </a:p>
        </p:txBody>
      </p:sp>
      <p:sp>
        <p:nvSpPr>
          <p:cNvPr id="17" name="ZoneTexte 16"/>
          <p:cNvSpPr txBox="1"/>
          <p:nvPr/>
        </p:nvSpPr>
        <p:spPr>
          <a:xfrm>
            <a:off x="2339752" y="4708301"/>
            <a:ext cx="1937838" cy="1384995"/>
          </a:xfrm>
          <a:prstGeom prst="rect">
            <a:avLst/>
          </a:prstGeom>
          <a:noFill/>
        </p:spPr>
        <p:txBody>
          <a:bodyPr wrap="none" rtlCol="0">
            <a:spAutoFit/>
          </a:bodyPr>
          <a:lstStyle/>
          <a:p>
            <a:pPr algn="ctr"/>
            <a:r>
              <a:rPr lang="en-GB" sz="2400" dirty="0"/>
              <a:t>Jean-Jacques </a:t>
            </a:r>
            <a:endParaRPr lang="en-GB" sz="2400" dirty="0" smtClean="0"/>
          </a:p>
          <a:p>
            <a:pPr algn="ctr"/>
            <a:r>
              <a:rPr lang="en-GB" sz="2400" dirty="0" smtClean="0"/>
              <a:t>ROUSSEAU</a:t>
            </a:r>
          </a:p>
          <a:p>
            <a:pPr algn="ctr"/>
            <a:r>
              <a:rPr lang="en-GB" dirty="0" smtClean="0"/>
              <a:t>Geneva 1712, </a:t>
            </a:r>
          </a:p>
          <a:p>
            <a:pPr algn="ctr"/>
            <a:r>
              <a:rPr lang="en-GB" dirty="0" smtClean="0"/>
              <a:t>Ermenonville 1778</a:t>
            </a:r>
            <a:endParaRPr lang="en-GB" dirty="0"/>
          </a:p>
        </p:txBody>
      </p:sp>
      <p:pic>
        <p:nvPicPr>
          <p:cNvPr id="18" name="Image 17"/>
          <p:cNvPicPr>
            <a:picLocks noChangeAspect="1"/>
          </p:cNvPicPr>
          <p:nvPr/>
        </p:nvPicPr>
        <p:blipFill>
          <a:blip r:embed="rId5" cstate="print"/>
          <a:stretch>
            <a:fillRect/>
          </a:stretch>
        </p:blipFill>
        <p:spPr>
          <a:xfrm>
            <a:off x="2411759" y="1607320"/>
            <a:ext cx="2143523" cy="2984352"/>
          </a:xfrm>
          <a:prstGeom prst="rect">
            <a:avLst/>
          </a:prstGeom>
        </p:spPr>
      </p:pic>
      <p:sp>
        <p:nvSpPr>
          <p:cNvPr id="19" name="ZoneTexte 18"/>
          <p:cNvSpPr txBox="1"/>
          <p:nvPr/>
        </p:nvSpPr>
        <p:spPr>
          <a:xfrm>
            <a:off x="7164288" y="4852317"/>
            <a:ext cx="1607876" cy="1384995"/>
          </a:xfrm>
          <a:prstGeom prst="rect">
            <a:avLst/>
          </a:prstGeom>
          <a:noFill/>
        </p:spPr>
        <p:txBody>
          <a:bodyPr wrap="none" rtlCol="0">
            <a:spAutoFit/>
          </a:bodyPr>
          <a:lstStyle/>
          <a:p>
            <a:pPr algn="ctr"/>
            <a:r>
              <a:rPr lang="en-GB" sz="2400" dirty="0" smtClean="0"/>
              <a:t>Victor </a:t>
            </a:r>
          </a:p>
          <a:p>
            <a:pPr algn="ctr"/>
            <a:r>
              <a:rPr lang="en-GB" sz="2400" dirty="0" smtClean="0"/>
              <a:t>HUGO</a:t>
            </a:r>
          </a:p>
          <a:p>
            <a:pPr algn="ctr"/>
            <a:r>
              <a:rPr lang="en-GB" dirty="0" smtClean="0"/>
              <a:t>Besançon 1802</a:t>
            </a:r>
          </a:p>
          <a:p>
            <a:pPr algn="ctr"/>
            <a:r>
              <a:rPr lang="en-GB" dirty="0" smtClean="0"/>
              <a:t>Paris 1885</a:t>
            </a:r>
            <a:endParaRPr lang="en-GB" dirty="0"/>
          </a:p>
        </p:txBody>
      </p:sp>
      <p:pic>
        <p:nvPicPr>
          <p:cNvPr id="20" name="Image 19"/>
          <p:cNvPicPr>
            <a:picLocks noChangeAspect="1"/>
          </p:cNvPicPr>
          <p:nvPr/>
        </p:nvPicPr>
        <p:blipFill rotWithShape="1">
          <a:blip r:embed="rId6" cstate="print"/>
          <a:srcRect l="1407" r="-1407" b="2614"/>
          <a:stretch/>
        </p:blipFill>
        <p:spPr>
          <a:xfrm>
            <a:off x="6804248" y="1628800"/>
            <a:ext cx="2218140" cy="2947466"/>
          </a:xfrm>
          <a:prstGeom prst="rect">
            <a:avLst/>
          </a:prstGeom>
        </p:spPr>
      </p:pic>
    </p:spTree>
    <p:extLst>
      <p:ext uri="{BB962C8B-B14F-4D97-AF65-F5344CB8AC3E}">
        <p14:creationId xmlns:p14="http://schemas.microsoft.com/office/powerpoint/2010/main" xmlns="" val="1268304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9392"/>
            <a:ext cx="8229600" cy="1143000"/>
          </a:xfrm>
        </p:spPr>
        <p:txBody>
          <a:bodyPr/>
          <a:lstStyle/>
          <a:p>
            <a:r>
              <a:rPr lang="en-US" dirty="0" smtClean="0"/>
              <a:t>The “Fathers of Europe”</a:t>
            </a:r>
            <a:endParaRPr lang="en-US" dirty="0"/>
          </a:p>
        </p:txBody>
      </p:sp>
      <p:pic>
        <p:nvPicPr>
          <p:cNvPr id="614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959864" y="1340768"/>
            <a:ext cx="1368152" cy="21495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descr="Konrad Adenaue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35895" y="908720"/>
            <a:ext cx="2297807" cy="1433394"/>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upload.wikimedia.org/wikipedia/commons/6/6a/Bundesarchiv_Bild_183-39998-0427%2C_Paul-Henri_Spaak.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21189" y="1119617"/>
            <a:ext cx="1608113" cy="2237375"/>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ts1.mm.bing.net/th?id=HN.608002155021730520&amp;pid=15.1&amp;H=214&amp;W=16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81940" y="4149080"/>
            <a:ext cx="1524000" cy="20383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Image illustrative de l'article Alcide De Gasperi"/>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924046" y="3913783"/>
            <a:ext cx="1713961" cy="225152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ZoneTexte 2"/>
          <p:cNvSpPr txBox="1"/>
          <p:nvPr/>
        </p:nvSpPr>
        <p:spPr>
          <a:xfrm>
            <a:off x="755576" y="3429000"/>
            <a:ext cx="1859868" cy="369332"/>
          </a:xfrm>
          <a:prstGeom prst="rect">
            <a:avLst/>
          </a:prstGeom>
          <a:noFill/>
        </p:spPr>
        <p:txBody>
          <a:bodyPr wrap="none" rtlCol="0">
            <a:spAutoFit/>
          </a:bodyPr>
          <a:lstStyle/>
          <a:p>
            <a:r>
              <a:rPr lang="en-US" dirty="0"/>
              <a:t>Robert Schumann</a:t>
            </a:r>
          </a:p>
        </p:txBody>
      </p:sp>
      <p:sp>
        <p:nvSpPr>
          <p:cNvPr id="4" name="Rectangle 3"/>
          <p:cNvSpPr/>
          <p:nvPr/>
        </p:nvSpPr>
        <p:spPr>
          <a:xfrm>
            <a:off x="3970893" y="2276872"/>
            <a:ext cx="1825243" cy="369332"/>
          </a:xfrm>
          <a:prstGeom prst="rect">
            <a:avLst/>
          </a:prstGeom>
        </p:spPr>
        <p:txBody>
          <a:bodyPr wrap="none">
            <a:spAutoFit/>
          </a:bodyPr>
          <a:lstStyle/>
          <a:p>
            <a:r>
              <a:rPr lang="en-US" dirty="0" smtClean="0"/>
              <a:t>Konrad Adenauer</a:t>
            </a:r>
            <a:endParaRPr lang="en-US" dirty="0"/>
          </a:p>
        </p:txBody>
      </p:sp>
      <p:sp>
        <p:nvSpPr>
          <p:cNvPr id="5" name="Rectangle 4"/>
          <p:cNvSpPr/>
          <p:nvPr/>
        </p:nvSpPr>
        <p:spPr>
          <a:xfrm>
            <a:off x="899592" y="6093296"/>
            <a:ext cx="1412951" cy="369332"/>
          </a:xfrm>
          <a:prstGeom prst="rect">
            <a:avLst/>
          </a:prstGeom>
        </p:spPr>
        <p:txBody>
          <a:bodyPr wrap="none">
            <a:spAutoFit/>
          </a:bodyPr>
          <a:lstStyle/>
          <a:p>
            <a:r>
              <a:rPr lang="en-US" dirty="0" smtClean="0"/>
              <a:t>Jean Monnet</a:t>
            </a:r>
            <a:endParaRPr lang="en-US" dirty="0"/>
          </a:p>
        </p:txBody>
      </p:sp>
      <p:sp>
        <p:nvSpPr>
          <p:cNvPr id="6" name="Rectangle 5"/>
          <p:cNvSpPr/>
          <p:nvPr/>
        </p:nvSpPr>
        <p:spPr>
          <a:xfrm>
            <a:off x="6804248" y="6093296"/>
            <a:ext cx="1838965" cy="369332"/>
          </a:xfrm>
          <a:prstGeom prst="rect">
            <a:avLst/>
          </a:prstGeom>
        </p:spPr>
        <p:txBody>
          <a:bodyPr wrap="none">
            <a:spAutoFit/>
          </a:bodyPr>
          <a:lstStyle/>
          <a:p>
            <a:r>
              <a:rPr lang="en-US" dirty="0" smtClean="0"/>
              <a:t>Alcide De Gasperi</a:t>
            </a:r>
            <a:endParaRPr lang="en-US" dirty="0"/>
          </a:p>
        </p:txBody>
      </p:sp>
      <p:sp>
        <p:nvSpPr>
          <p:cNvPr id="7" name="Rectangle 6"/>
          <p:cNvSpPr/>
          <p:nvPr/>
        </p:nvSpPr>
        <p:spPr>
          <a:xfrm>
            <a:off x="6901739" y="3284984"/>
            <a:ext cx="1774717" cy="369332"/>
          </a:xfrm>
          <a:prstGeom prst="rect">
            <a:avLst/>
          </a:prstGeom>
        </p:spPr>
        <p:txBody>
          <a:bodyPr wrap="none">
            <a:spAutoFit/>
          </a:bodyPr>
          <a:lstStyle/>
          <a:p>
            <a:r>
              <a:rPr lang="en-US" dirty="0" smtClean="0"/>
              <a:t>Paul-Henri Spaak</a:t>
            </a:r>
            <a:endParaRPr lang="en-US" dirty="0"/>
          </a:p>
        </p:txBody>
      </p:sp>
      <p:sp>
        <p:nvSpPr>
          <p:cNvPr id="8" name="ZoneTexte 7"/>
          <p:cNvSpPr txBox="1"/>
          <p:nvPr/>
        </p:nvSpPr>
        <p:spPr>
          <a:xfrm>
            <a:off x="4238078" y="6448234"/>
            <a:ext cx="1342034" cy="369332"/>
          </a:xfrm>
          <a:prstGeom prst="rect">
            <a:avLst/>
          </a:prstGeom>
          <a:noFill/>
        </p:spPr>
        <p:txBody>
          <a:bodyPr wrap="none" rtlCol="0">
            <a:spAutoFit/>
          </a:bodyPr>
          <a:lstStyle/>
          <a:p>
            <a:r>
              <a:rPr lang="fr-FR" dirty="0"/>
              <a:t>Joseph </a:t>
            </a:r>
            <a:r>
              <a:rPr lang="fr-FR" dirty="0" err="1"/>
              <a:t>Bech</a:t>
            </a:r>
            <a:endParaRPr lang="en-US" dirty="0"/>
          </a:p>
        </p:txBody>
      </p:sp>
      <p:sp>
        <p:nvSpPr>
          <p:cNvPr id="9" name="ZoneTexte 8"/>
          <p:cNvSpPr txBox="1"/>
          <p:nvPr/>
        </p:nvSpPr>
        <p:spPr>
          <a:xfrm>
            <a:off x="3779911" y="4293096"/>
            <a:ext cx="2232249" cy="646331"/>
          </a:xfrm>
          <a:prstGeom prst="rect">
            <a:avLst/>
          </a:prstGeom>
          <a:noFill/>
        </p:spPr>
        <p:txBody>
          <a:bodyPr wrap="square" rtlCol="0">
            <a:spAutoFit/>
          </a:bodyPr>
          <a:lstStyle/>
          <a:p>
            <a:r>
              <a:rPr lang="fr-FR"/>
              <a:t>Johan Willem </a:t>
            </a:r>
            <a:r>
              <a:rPr lang="fr-FR" err="1"/>
              <a:t>Beyen</a:t>
            </a:r>
            <a:endParaRPr lang="fr-FR"/>
          </a:p>
          <a:p>
            <a:endParaRPr lang="en-US"/>
          </a:p>
        </p:txBody>
      </p:sp>
      <p:pic>
        <p:nvPicPr>
          <p:cNvPr id="3074" name="Picture 2" descr="Johan Willem Beyen.jp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12666" b="20126"/>
          <a:stretch/>
        </p:blipFill>
        <p:spPr bwMode="auto">
          <a:xfrm>
            <a:off x="3607668" y="2852936"/>
            <a:ext cx="2476500" cy="15189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Résultat d’images pour Joseph Bech"/>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135677" y="4773662"/>
            <a:ext cx="1562155" cy="17609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6334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r"/>
            <a:r>
              <a:rPr lang="en-US" smtClean="0"/>
              <a:t>Declaration of the 9</a:t>
            </a:r>
            <a:r>
              <a:rPr lang="en-US" baseline="30000" smtClean="0"/>
              <a:t>th</a:t>
            </a:r>
            <a:r>
              <a:rPr lang="en-US" smtClean="0"/>
              <a:t> May 1950</a:t>
            </a:r>
            <a:br>
              <a:rPr lang="en-US" smtClean="0"/>
            </a:br>
            <a:r>
              <a:rPr lang="en-US" sz="2700" smtClean="0"/>
              <a:t>(Maurice Schumann)</a:t>
            </a:r>
            <a:endParaRPr lang="en-US" sz="3600"/>
          </a:p>
        </p:txBody>
      </p:sp>
      <p:sp>
        <p:nvSpPr>
          <p:cNvPr id="3" name="Espace réservé du contenu 2"/>
          <p:cNvSpPr>
            <a:spLocks noGrp="1"/>
          </p:cNvSpPr>
          <p:nvPr>
            <p:ph idx="1"/>
          </p:nvPr>
        </p:nvSpPr>
        <p:spPr/>
        <p:txBody>
          <a:bodyPr/>
          <a:lstStyle/>
          <a:p>
            <a:endParaRPr lang="en-US" smtClean="0"/>
          </a:p>
          <a:p>
            <a:r>
              <a:rPr lang="en-US" smtClean="0"/>
              <a:t>Considered as the birth certificate of Europe</a:t>
            </a:r>
          </a:p>
          <a:p>
            <a:endParaRPr lang="en-US"/>
          </a:p>
          <a:p>
            <a:r>
              <a:rPr lang="en-US" smtClean="0"/>
              <a:t>“</a:t>
            </a:r>
            <a:r>
              <a:rPr lang="en-US" i="1" smtClean="0"/>
              <a:t>Europe will be not done in one shot, neither in a general construction: it will be done by concrete carrying out, creating at first an effective solidarity”</a:t>
            </a:r>
            <a:endParaRPr lang="en-US" i="1"/>
          </a:p>
        </p:txBody>
      </p:sp>
    </p:spTree>
    <p:extLst>
      <p:ext uri="{BB962C8B-B14F-4D97-AF65-F5344CB8AC3E}">
        <p14:creationId xmlns:p14="http://schemas.microsoft.com/office/powerpoint/2010/main" xmlns="" val="268734056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3769</TotalTime>
  <Words>4293</Words>
  <Application>Microsoft Office PowerPoint</Application>
  <PresentationFormat>Diavoorstelling (4:3)</PresentationFormat>
  <Paragraphs>667</Paragraphs>
  <Slides>51</Slides>
  <Notes>45</Notes>
  <HiddenSlides>0</HiddenSlides>
  <MMClips>0</MMClips>
  <ScaleCrop>false</ScaleCrop>
  <HeadingPairs>
    <vt:vector size="4" baseType="variant">
      <vt:variant>
        <vt:lpstr>Thema</vt:lpstr>
      </vt:variant>
      <vt:variant>
        <vt:i4>1</vt:i4>
      </vt:variant>
      <vt:variant>
        <vt:lpstr>Diatitels</vt:lpstr>
      </vt:variant>
      <vt:variant>
        <vt:i4>51</vt:i4>
      </vt:variant>
    </vt:vector>
  </HeadingPairs>
  <TitlesOfParts>
    <vt:vector size="52" baseType="lpstr">
      <vt:lpstr>Thème Office</vt:lpstr>
      <vt:lpstr>THE EUROPEAN UNION CONSTRUCTION and THE CREATION OF THE EUROPEAN SPECIALTY OF ENDOCRINOLOGY</vt:lpstr>
      <vt:lpstr>Europa</vt:lpstr>
      <vt:lpstr>Europa</vt:lpstr>
      <vt:lpstr>Europa</vt:lpstr>
      <vt:lpstr>Europa =  a geographical imperfectly defined entity</vt:lpstr>
      <vt:lpstr>Europe =  a geographical imperfectly defined entity</vt:lpstr>
      <vt:lpstr>Unites States of Europa’s  First imagined</vt:lpstr>
      <vt:lpstr>The “Fathers of Europe”</vt:lpstr>
      <vt:lpstr>Declaration of the 9th May 1950 (Maurice Schumann)</vt:lpstr>
      <vt:lpstr>The great steps  of the European Construction</vt:lpstr>
      <vt:lpstr>The great steps  of the European Construction</vt:lpstr>
      <vt:lpstr>The great steps  of the European Construction</vt:lpstr>
      <vt:lpstr>The 28 states of  European Union until 2017</vt:lpstr>
      <vt:lpstr>The 28 states of  European Union</vt:lpstr>
      <vt:lpstr>The 28 states of  European Union until 2017</vt:lpstr>
      <vt:lpstr>Finally: The European Union</vt:lpstr>
      <vt:lpstr>Too much Europe or not enough Europe?</vt:lpstr>
      <vt:lpstr>Too much Europe or not enough Europe?</vt:lpstr>
      <vt:lpstr>Too much Europe or not enough Europe?</vt:lpstr>
      <vt:lpstr>Too much Europe or not enough Europe?</vt:lpstr>
      <vt:lpstr>Specialty of Endocrinology  in Europe</vt:lpstr>
      <vt:lpstr>Endocrinology = a young specialty</vt:lpstr>
      <vt:lpstr>Endocrinology = a young activity?</vt:lpstr>
      <vt:lpstr>Endocrinology = a young activity?</vt:lpstr>
      <vt:lpstr>Dia 25</vt:lpstr>
      <vt:lpstr>UEMS Union Européenne des Médecins Spécialistes</vt:lpstr>
      <vt:lpstr>UEMS Union Européenne des Médecins Spécialistes</vt:lpstr>
      <vt:lpstr>UEMS Union Européenne des Médecins Spécialistes</vt:lpstr>
      <vt:lpstr>List of the 41 specialties recognized by the UEMS</vt:lpstr>
      <vt:lpstr>UEMS Conditions of the European recognition in Endocrinology (RQE)</vt:lpstr>
      <vt:lpstr>UEMS Conditions of the European Recognition in Endocrinology RQE</vt:lpstr>
      <vt:lpstr>Presidents of the Section of Endocrinology of UEMS</vt:lpstr>
      <vt:lpstr>Dia 33</vt:lpstr>
      <vt:lpstr>Dia 34</vt:lpstr>
      <vt:lpstr>Dia 35</vt:lpstr>
      <vt:lpstr>Dia 36</vt:lpstr>
      <vt:lpstr>Dia 37</vt:lpstr>
      <vt:lpstr>Conditions for professional recognition  of the doctors within the European</vt:lpstr>
      <vt:lpstr>Conditions for recognition in France of titles of training  for medical specialists issued by EU Member States</vt:lpstr>
      <vt:lpstr>Conditions for recognition in France of titles of training  for medical specialists issued by EU Member States</vt:lpstr>
      <vt:lpstr>Dia 41</vt:lpstr>
      <vt:lpstr>Dia 42</vt:lpstr>
      <vt:lpstr>Some reasons to consider Europe</vt:lpstr>
      <vt:lpstr>Some reasons to consider Europe</vt:lpstr>
      <vt:lpstr>Some reasons to consider Europe</vt:lpstr>
      <vt:lpstr>Some reasons to consider Europe</vt:lpstr>
      <vt:lpstr>Some reasons to consider Europe</vt:lpstr>
      <vt:lpstr>Some reasons to consider Europe</vt:lpstr>
      <vt:lpstr>Finally: The European Specialty of Endocrinology</vt:lpstr>
      <vt:lpstr>CONCLUSIONS</vt:lpstr>
      <vt:lpstr>Dia 51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wemeau</dc:creator>
  <cp:lastModifiedBy>cbbrouwer</cp:lastModifiedBy>
  <cp:revision>308</cp:revision>
  <dcterms:created xsi:type="dcterms:W3CDTF">2014-12-07T16:17:07Z</dcterms:created>
  <dcterms:modified xsi:type="dcterms:W3CDTF">2017-04-28T12:08:23Z</dcterms:modified>
</cp:coreProperties>
</file>