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66" d="100"/>
          <a:sy n="66" d="100"/>
        </p:scale>
        <p:origin x="3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64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911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343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7438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0947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456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83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7700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843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24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802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652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056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732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685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452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94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769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 dirty="0">
                <a:cs typeface="Calibri Light" panose="020F0302020204030204" pitchFamily="34" charset="0"/>
              </a:rPr>
              <a:t>Update re MJC RUD and NET</a:t>
            </a:r>
            <a:br>
              <a:rPr lang="en-GB" sz="4800" b="1" dirty="0">
                <a:cs typeface="Calibri Light" panose="020F0302020204030204" pitchFamily="34" charset="0"/>
              </a:rPr>
            </a:br>
            <a:br>
              <a:rPr lang="en-GB" sz="4800" b="1" dirty="0">
                <a:cs typeface="Calibri Light" panose="020F0302020204030204" pitchFamily="34" charset="0"/>
              </a:rPr>
            </a:br>
            <a:endParaRPr lang="en-GB" sz="4800" b="1" dirty="0">
              <a:cs typeface="Calibri Light" panose="020F03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RAPPORTEUR: Josanne Vassallo </a:t>
            </a:r>
          </a:p>
          <a:p>
            <a:r>
              <a:rPr lang="en-US" b="1" dirty="0" err="1"/>
              <a:t>uems</a:t>
            </a:r>
            <a:r>
              <a:rPr lang="en-US" b="1" dirty="0"/>
              <a:t> endocrinology SUBSECTION REPRESENTATIVE ON </a:t>
            </a:r>
            <a:r>
              <a:rPr lang="en-US" b="1" dirty="0" err="1"/>
              <a:t>mjcrud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886424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Constitution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47 members from 27 sections -(OMF, IM, Ophthalmology, </a:t>
            </a:r>
            <a:r>
              <a:rPr lang="en-US" b="1" dirty="0" err="1"/>
              <a:t>Paediatrics</a:t>
            </a:r>
            <a:r>
              <a:rPr lang="en-US" b="1" dirty="0"/>
              <a:t>, Psychiatry, Rheumatology, Medical </a:t>
            </a:r>
            <a:r>
              <a:rPr lang="en-US" b="1" dirty="0" err="1"/>
              <a:t>Genetics,Neurology</a:t>
            </a:r>
            <a:r>
              <a:rPr lang="en-US" b="1" dirty="0"/>
              <a:t>, </a:t>
            </a:r>
            <a:r>
              <a:rPr lang="en-US" b="1" dirty="0" err="1"/>
              <a:t>Paediatric</a:t>
            </a:r>
            <a:r>
              <a:rPr lang="en-US" b="1" dirty="0"/>
              <a:t> Surgery, Pharmacology, and Rehabilitation.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21 countries, plus Armenia Georgia and Turkey</a:t>
            </a:r>
          </a:p>
          <a:p>
            <a:r>
              <a:rPr lang="en-US" b="1" dirty="0"/>
              <a:t>NMA </a:t>
            </a:r>
            <a:r>
              <a:rPr lang="en-GB" b="1" dirty="0"/>
              <a:t>Austria, Georgia, Greece, Spain, </a:t>
            </a:r>
            <a:r>
              <a:rPr lang="en-GB" b="1" dirty="0" err="1"/>
              <a:t>TheNetherlands</a:t>
            </a:r>
            <a:r>
              <a:rPr lang="en-GB" b="1" dirty="0"/>
              <a:t>, Turkey.</a:t>
            </a:r>
            <a:r>
              <a:rPr lang="en-US" b="1" dirty="0"/>
              <a:t> 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092497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Initiatives 2020-2021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6379" y="1748332"/>
            <a:ext cx="8946541" cy="4195481"/>
          </a:xfrm>
        </p:spPr>
        <p:txBody>
          <a:bodyPr>
            <a:noAutofit/>
          </a:bodyPr>
          <a:lstStyle/>
          <a:p>
            <a:r>
              <a:rPr lang="en-GB" b="1" dirty="0"/>
              <a:t>Council approved the ETR of Rare and Undiagnosed Diseases (79.95 % support), Rare Adult Solid Cancer (68.42% support), and the ENETS ETR (88.89% support)</a:t>
            </a:r>
          </a:p>
          <a:p>
            <a:endParaRPr lang="en-GB" b="1" dirty="0"/>
          </a:p>
          <a:p>
            <a:r>
              <a:rPr lang="en-GB" b="1" dirty="0"/>
              <a:t>1. The ETR for "Rare and Undiagnosed Diseases", </a:t>
            </a:r>
          </a:p>
          <a:p>
            <a:pPr lvl="1"/>
            <a:r>
              <a:rPr lang="en-GB" b="1" dirty="0"/>
              <a:t>• Training Requirements for the Specialty of Rare and Undiagnosed Diseases (15 pages, number: UEMS 2020/12)</a:t>
            </a:r>
          </a:p>
          <a:p>
            <a:pPr lvl="1"/>
            <a:r>
              <a:rPr lang="en-GB" b="1" dirty="0"/>
              <a:t>• Description of “Rare and Undiagnosed Diseases” as a Medical Competency </a:t>
            </a:r>
            <a:r>
              <a:rPr lang="en-GB" b="1" dirty="0" err="1"/>
              <a:t>inEU</a:t>
            </a:r>
            <a:r>
              <a:rPr lang="en-GB" b="1" dirty="0"/>
              <a:t>: Aims and objectives for competency training (6 pages, number : UEMS2020/12)</a:t>
            </a:r>
          </a:p>
          <a:p>
            <a:pPr lvl="1"/>
            <a:r>
              <a:rPr lang="en-GB" b="1" dirty="0"/>
              <a:t>• Syllabus for residents and trainees in Rare and Undiagnosed Diseases (13 </a:t>
            </a:r>
            <a:r>
              <a:rPr lang="en-GB" b="1" dirty="0" err="1"/>
              <a:t>pages,number</a:t>
            </a:r>
            <a:r>
              <a:rPr lang="en-GB" b="1" dirty="0"/>
              <a:t>: UEMS 2020/12)</a:t>
            </a:r>
          </a:p>
          <a:p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550648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613" y="42623"/>
            <a:ext cx="9404723" cy="140053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0061" y="1127434"/>
            <a:ext cx="8946541" cy="4195481"/>
          </a:xfrm>
        </p:spPr>
        <p:txBody>
          <a:bodyPr>
            <a:noAutofit/>
          </a:bodyPr>
          <a:lstStyle/>
          <a:p>
            <a:r>
              <a:rPr lang="en-GB" b="1" dirty="0"/>
              <a:t>2. The European training requirements for the specialty of "Rare Adult Solid Cancers":</a:t>
            </a:r>
          </a:p>
          <a:p>
            <a:pPr lvl="1"/>
            <a:r>
              <a:rPr lang="en-GB" b="1" dirty="0"/>
              <a:t>• Training Requirements for the Specialty of Rare Adult Solid Cancers (17 pages, number: UEMS 2020/11)</a:t>
            </a:r>
          </a:p>
          <a:p>
            <a:pPr lvl="1"/>
            <a:r>
              <a:rPr lang="en-GB" b="1" dirty="0"/>
              <a:t>• Description of “Rare adult solid cancers” as a Medical Competency in EU: Aims and objectives for competency training (10 pages, number: UEMS 2020/11)</a:t>
            </a:r>
          </a:p>
          <a:p>
            <a:pPr lvl="1"/>
            <a:r>
              <a:rPr lang="en-GB" b="1" dirty="0"/>
              <a:t>• Syllabus for residents and trainees in Rare Adult Solid Cancers 513 pages, number: UEMS 2020/11)</a:t>
            </a:r>
          </a:p>
          <a:p>
            <a:endParaRPr lang="en-GB" b="1" dirty="0"/>
          </a:p>
          <a:p>
            <a:r>
              <a:rPr lang="en-GB" b="1" dirty="0"/>
              <a:t>3. European training requirement for "Neuroendocrine Neoplasia Medicine", which is a collaborative effort of the MJC RUD and the European Neuroendocrine </a:t>
            </a:r>
            <a:r>
              <a:rPr lang="en-GB" b="1" dirty="0" err="1"/>
              <a:t>Tumor</a:t>
            </a:r>
            <a:r>
              <a:rPr lang="en-GB" b="1" dirty="0"/>
              <a:t> Society (ENETS). (18 pages, number: UEMS 2020/09).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6991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Initiatives 2021-2022</a:t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MOU with Undiagnosed Network International was signed.</a:t>
            </a:r>
          </a:p>
          <a:p>
            <a:r>
              <a:rPr lang="en-US" b="1" dirty="0"/>
              <a:t>MOU with EURORDIS was signed</a:t>
            </a:r>
            <a:endParaRPr lang="en-GB" b="1" dirty="0"/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Priority for the last 6 months was given to the </a:t>
            </a:r>
            <a:endParaRPr lang="en-GB" b="1" dirty="0"/>
          </a:p>
          <a:p>
            <a:pPr marL="0" indent="0">
              <a:buNone/>
            </a:pPr>
            <a:r>
              <a:rPr lang="en-GB" b="1" dirty="0"/>
              <a:t>	Organization of the European Board of Rare and Undiagnosed</a:t>
            </a:r>
          </a:p>
          <a:p>
            <a:pPr marL="0" indent="0">
              <a:buNone/>
            </a:pPr>
            <a:r>
              <a:rPr lang="en-GB" b="1" dirty="0" err="1"/>
              <a:t>Diseases,and</a:t>
            </a:r>
            <a:r>
              <a:rPr lang="en-GB" b="1" dirty="0"/>
              <a:t> then the </a:t>
            </a:r>
            <a:r>
              <a:rPr lang="en-GB" b="1" dirty="0" err="1"/>
              <a:t>Europen</a:t>
            </a:r>
            <a:r>
              <a:rPr lang="en-GB" b="1" dirty="0"/>
              <a:t> Exam.</a:t>
            </a:r>
          </a:p>
          <a:p>
            <a:pPr marL="0" indent="0">
              <a:buNone/>
            </a:pPr>
            <a:r>
              <a:rPr lang="en-GB" b="1" dirty="0"/>
              <a:t>	Granting of  a loan of 7.000 € from the UEMS Office funds to help start examinations and set up a homepage. The loan will be reimbursed gradually and proportionally, according to MJC RUD financial capacities when there will be profits from our activities.</a:t>
            </a:r>
          </a:p>
        </p:txBody>
      </p:sp>
    </p:spTree>
    <p:extLst>
      <p:ext uri="{BB962C8B-B14F-4D97-AF65-F5344CB8AC3E}">
        <p14:creationId xmlns:p14="http://schemas.microsoft.com/office/powerpoint/2010/main" val="1493578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Latest development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8760" y="3019870"/>
            <a:ext cx="8242074" cy="4195481"/>
          </a:xfrm>
        </p:spPr>
        <p:txBody>
          <a:bodyPr/>
          <a:lstStyle/>
          <a:p>
            <a:r>
              <a:rPr lang="en-GB" sz="2400" b="1" dirty="0"/>
              <a:t>At the Hybrid UEMS Council 29-30 April 2022 Brussels</a:t>
            </a:r>
          </a:p>
          <a:p>
            <a:endParaRPr lang="en-GB" sz="2400" b="1" dirty="0"/>
          </a:p>
          <a:p>
            <a:pPr marL="0" indent="0">
              <a:buNone/>
            </a:pPr>
            <a:r>
              <a:rPr lang="en-GB" sz="2400" b="1" dirty="0"/>
              <a:t>	The launch of EBRUD has been officially approved by the UEMS Council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09539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</TotalTime>
  <Words>424</Words>
  <Application>Microsoft Office PowerPoint</Application>
  <PresentationFormat>Breedbeeld</PresentationFormat>
  <Paragraphs>33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Update re MJC RUD and NET  </vt:lpstr>
      <vt:lpstr>Constitution</vt:lpstr>
      <vt:lpstr>Initiatives 2020-2021</vt:lpstr>
      <vt:lpstr>PowerPoint-presentatie</vt:lpstr>
      <vt:lpstr>Initiatives 2021-2022 </vt:lpstr>
      <vt:lpstr>Latest development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re MJC RUD and NET</dc:title>
  <dc:creator>Josanne Vassallo</dc:creator>
  <cp:lastModifiedBy>Eigenaar</cp:lastModifiedBy>
  <cp:revision>4</cp:revision>
  <dcterms:created xsi:type="dcterms:W3CDTF">2022-05-01T18:27:26Z</dcterms:created>
  <dcterms:modified xsi:type="dcterms:W3CDTF">2022-05-05T15:46:49Z</dcterms:modified>
</cp:coreProperties>
</file>