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A7F78-3756-4564-98B4-0419B905AE9D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251BB-7305-4AD1-8483-27BB8B6E15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895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4063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073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79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51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23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5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40919F-456D-448B-B8FB-7E2D79F43E7F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a-DK" altLang="da-DK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77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</p:spTree>
    <p:extLst>
      <p:ext uri="{BB962C8B-B14F-4D97-AF65-F5344CB8AC3E}">
        <p14:creationId xmlns:p14="http://schemas.microsoft.com/office/powerpoint/2010/main" val="3708129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4063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073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79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51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23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5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57DD17-1F15-4824-9E02-73B072D389B7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a-DK" altLang="da-DK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</p:spTree>
    <p:extLst>
      <p:ext uri="{BB962C8B-B14F-4D97-AF65-F5344CB8AC3E}">
        <p14:creationId xmlns:p14="http://schemas.microsoft.com/office/powerpoint/2010/main" val="228761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4063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073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79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51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23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53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C647E3-2A9C-44AC-9F26-8D0D0AA1A5AA}" type="slidenum">
              <a:rPr kumimoji="0" lang="da-DK" alt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a-DK" altLang="da-DK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686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</p:spTree>
    <p:extLst>
      <p:ext uri="{BB962C8B-B14F-4D97-AF65-F5344CB8AC3E}">
        <p14:creationId xmlns:p14="http://schemas.microsoft.com/office/powerpoint/2010/main" val="408269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125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41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2446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8D5A9-8B73-4081-BFA8-93B17C7F75C7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F6C44-CC44-4CE6-8D5D-76B865CF04FE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18564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1B150-3119-4D40-B105-7DB6435AF3CC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7EB4F7-54C6-46BB-A978-E5B960B6BDAC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84142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495A9-A8AC-43CE-88F5-E4432FBD92F8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96F9B-786D-4CE6-AB15-9166030E2C2A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87225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27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27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13E6A-52CA-4950-A67C-86D7208FB592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F4182-FD3F-4511-B854-52C51C92CA78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814780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4BB99-5219-4924-BDB8-D06F86E51B77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AD6FC-D25A-4774-9813-C543C18B36DC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275888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8BDF5-C61C-4610-B8D8-0715F212670A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D2CE3-628E-428F-B24B-5702B14B3995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64369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1F50B-1900-4FC5-842F-91753CB686B2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F5FC1-D85B-4B1D-A559-E044220A7C5E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642143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753D4-B960-42EC-8EEE-A8D9CB149302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8661C-783B-4F01-B84B-7E18BA32169D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87631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261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C21A8-45E6-4818-A472-6EE98A8F5C51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AFD88A-8F63-4F19-B39F-B8FB6CDB2CCD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539256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A6926-5186-4A36-9A4D-FEE207D0A6CF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15D22-2FD0-406D-9BAA-F0CDA8134DF6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976022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686800" y="1035050"/>
            <a:ext cx="2590800" cy="5221288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914400" y="1035050"/>
            <a:ext cx="7569200" cy="5221288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93163-225D-4747-BD64-2BD7C0A5410B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9FE23-58BA-4481-88FE-CCE98CB07D42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3388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05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11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06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964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30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48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7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B231E-DDC5-48F8-82EC-B1916CDA7335}" type="datetimeFigureOut">
              <a:rPr lang="nl-NL" smtClean="0"/>
              <a:t>20-5-2024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3527B-0A72-444E-B38C-CB55B490E8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63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35050"/>
            <a:ext cx="103632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27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1" y="6334125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404040"/>
                </a:solidFill>
                <a:latin typeface="+mn-lt"/>
              </a:defRPr>
            </a:lvl1pPr>
          </a:lstStyle>
          <a:p>
            <a:pPr>
              <a:defRPr/>
            </a:pPr>
            <a:fld id="{3354FAE0-1FD7-4AF6-9E39-FE89174E485F}" type="datetime1">
              <a:rPr lang="da-DK"/>
              <a:pPr>
                <a:defRPr/>
              </a:pPr>
              <a:t>20-05-2024</a:t>
            </a:fld>
            <a:endParaRPr lang="da-DK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16200" y="6334125"/>
            <a:ext cx="690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 b="1">
                <a:solidFill>
                  <a:srgbClr val="40404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Hans Perrild, Department of Endocrinology I</a:t>
            </a:r>
            <a:endParaRPr lang="da-DK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63101" y="6324600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404040"/>
                </a:solidFill>
                <a:latin typeface="Arial" panose="020B0604020202020204" pitchFamily="34" charset="0"/>
              </a:defRPr>
            </a:lvl1pPr>
          </a:lstStyle>
          <a:p>
            <a:fld id="{0F5CA1F8-83AD-45D0-8A59-40B805C909BA}" type="slidenum">
              <a:rPr lang="da-DK" altLang="da-DK"/>
              <a:pPr/>
              <a:t>‹nr.›</a:t>
            </a:fld>
            <a:endParaRPr lang="da-DK" altLang="da-DK"/>
          </a:p>
        </p:txBody>
      </p:sp>
      <p:pic>
        <p:nvPicPr>
          <p:cNvPr id="1031" name="Picture 7" descr="bispebjerg%20tegni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9134" y="133350"/>
            <a:ext cx="195156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247651" y="919163"/>
            <a:ext cx="11707283" cy="0"/>
          </a:xfrm>
          <a:prstGeom prst="line">
            <a:avLst/>
          </a:prstGeom>
          <a:noFill/>
          <a:ln w="38100">
            <a:solidFill>
              <a:srgbClr val="22AEC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 sz="1800"/>
          </a:p>
        </p:txBody>
      </p:sp>
      <p:pic>
        <p:nvPicPr>
          <p:cNvPr id="1033" name="Picture 9" descr="Logo Bispebjer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179388"/>
            <a:ext cx="209126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241301" y="6289675"/>
            <a:ext cx="11707284" cy="0"/>
          </a:xfrm>
          <a:prstGeom prst="line">
            <a:avLst/>
          </a:prstGeom>
          <a:noFill/>
          <a:ln w="38100">
            <a:solidFill>
              <a:srgbClr val="22AEC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315213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40404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2AECA"/>
        </a:buClr>
        <a:buChar char="•"/>
        <a:defRPr sz="24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404040"/>
        </a:buClr>
        <a:buChar char="•"/>
        <a:defRPr sz="2000">
          <a:solidFill>
            <a:srgbClr val="40404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04040"/>
        </a:buClr>
        <a:buChar char="-"/>
        <a:defRPr>
          <a:solidFill>
            <a:srgbClr val="40404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04040"/>
        </a:buClr>
        <a:buChar char="&gt;"/>
        <a:defRPr sz="1600">
          <a:solidFill>
            <a:srgbClr val="40404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04040"/>
        </a:buClr>
        <a:buChar char="»"/>
        <a:defRPr sz="1600">
          <a:solidFill>
            <a:srgbClr val="40404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04040"/>
        </a:buClr>
        <a:buChar char="»"/>
        <a:defRPr sz="1600">
          <a:solidFill>
            <a:srgbClr val="40404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04040"/>
        </a:buClr>
        <a:buChar char="»"/>
        <a:defRPr sz="1600">
          <a:solidFill>
            <a:srgbClr val="40404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04040"/>
        </a:buClr>
        <a:buChar char="»"/>
        <a:defRPr sz="1600">
          <a:solidFill>
            <a:srgbClr val="40404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04040"/>
        </a:buClr>
        <a:buChar char="»"/>
        <a:defRPr sz="1600">
          <a:solidFill>
            <a:srgbClr val="404040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CME update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Assembly UEMS </a:t>
            </a:r>
            <a:r>
              <a:rPr lang="nl-NL" dirty="0" err="1" smtClean="0"/>
              <a:t>section</a:t>
            </a:r>
            <a:r>
              <a:rPr lang="nl-NL" dirty="0" smtClean="0"/>
              <a:t> </a:t>
            </a:r>
            <a:r>
              <a:rPr lang="nl-NL" dirty="0" err="1" smtClean="0"/>
              <a:t>endocrinology</a:t>
            </a:r>
            <a:r>
              <a:rPr lang="nl-NL" dirty="0" smtClean="0"/>
              <a:t> May 25 Th 2024 Istanbul</a:t>
            </a:r>
          </a:p>
          <a:p>
            <a:r>
              <a:rPr lang="nl-NL" smtClean="0"/>
              <a:t>Hans </a:t>
            </a:r>
            <a:r>
              <a:rPr lang="nl-NL"/>
              <a:t>P</a:t>
            </a:r>
            <a:r>
              <a:rPr lang="nl-NL" smtClean="0"/>
              <a:t>errild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6906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2" y="96838"/>
            <a:ext cx="9005888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2085975"/>
            <a:ext cx="7772400" cy="42751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a-DK" altLang="da-DK" smtClean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endParaRPr lang="da-DK" altLang="da-DK" smtClean="0">
              <a:cs typeface="Times New Roman" panose="02020603050405020304" pitchFamily="18" charset="0"/>
            </a:endParaRP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2189163" y="1044575"/>
            <a:ext cx="8259762" cy="62944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2AECA"/>
              </a:buClr>
              <a:buChar char="•"/>
              <a:defRPr sz="2400"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404040"/>
              </a:buClr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404040"/>
              </a:buClr>
              <a:buChar char="-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404040"/>
              </a:buClr>
              <a:buChar char="&gt;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GB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Lack of documented CME/CPD. Consequences?</a:t>
            </a: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.</a:t>
            </a:r>
            <a:endParaRPr lang="da-DK" altLang="da-DK" sz="2000" dirty="0">
              <a:solidFill>
                <a:srgbClr val="000000"/>
              </a:solidFill>
              <a:latin typeface="Arial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Croatia 		If not enough points in 6 years. repeat exam or 			lose  license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Serbia 		</a:t>
            </a:r>
            <a:r>
              <a:rPr lang="en-US" altLang="da-DK" sz="2000" kern="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F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Times New Roman" panose="02020603050405020304" pitchFamily="18" charset="0"/>
              </a:rPr>
              <a:t>ail to provide required points annually/7years </a:t>
            </a: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may 		lead to nonrenewal of license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Italy		150 points/3 years the medical ass. may suspend the 		doctor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Latvia		Mandatory recertification every 5 years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Lithuania	License revoked  if not achieved 120 points/5 years 		and 3 years medical practice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endParaRPr lang="en-GB" altLang="da-DK" sz="2000" dirty="0">
              <a:solidFill>
                <a:srgbClr val="000000"/>
              </a:solidFill>
              <a:latin typeface="Arial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GB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4400550" y="142875"/>
            <a:ext cx="3767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2AECA"/>
              </a:buClr>
              <a:buChar char="•"/>
              <a:defRPr sz="2400"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404040"/>
              </a:buClr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404040"/>
              </a:buClr>
              <a:buChar char="-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404040"/>
              </a:buClr>
              <a:buChar char="&gt;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da-DK" altLang="da-DK" sz="2000" b="1"/>
              <a:t>CME/CPD status 2024</a:t>
            </a: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Arial"/>
              </a:rPr>
              <a:t>Hans Perrild, Department of Endocrinology I</a:t>
            </a:r>
            <a:endParaRPr lang="da-DK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18570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2085975"/>
            <a:ext cx="7772400" cy="42751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a-DK" altLang="da-DK" smtClean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endParaRPr lang="da-DK" altLang="da-DK" smtClean="0">
              <a:cs typeface="Times New Roman" panose="02020603050405020304" pitchFamily="18" charset="0"/>
            </a:endParaRP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2189164" y="1044575"/>
            <a:ext cx="8099425" cy="61864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2AECA"/>
              </a:buClr>
              <a:buChar char="•"/>
              <a:defRPr sz="2400"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404040"/>
              </a:buClr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404040"/>
              </a:buClr>
              <a:buChar char="-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404040"/>
              </a:buClr>
              <a:buChar char="&gt;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GB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documented CME/CPD. Consequences?</a:t>
            </a:r>
            <a:r>
              <a:rPr lang="en-GB" altLang="da-DK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The Netherlands	New site visit/may lose reregistration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Poland:   		CME needed for new positions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Slovenia:  		Recertified 7 years, may lose license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Slovakia		Letter from chamber with penalty, may lose 			license</a:t>
            </a:r>
            <a:endParaRPr lang="da-DK" altLang="da-DK" sz="2000" dirty="0">
              <a:solidFill>
                <a:srgbClr val="000000"/>
              </a:solidFill>
              <a:latin typeface="Arial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da-DK" altLang="da-DK" sz="2000" dirty="0" err="1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Romania</a:t>
            </a:r>
            <a:r>
              <a:rPr lang="da-DK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:  		200 points/ 5 </a:t>
            </a:r>
            <a:r>
              <a:rPr lang="da-DK" altLang="da-DK" sz="2000" dirty="0" err="1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years</a:t>
            </a:r>
            <a:r>
              <a:rPr lang="da-DK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, </a:t>
            </a:r>
            <a:r>
              <a:rPr lang="da-DK" altLang="da-DK" sz="2000" dirty="0" err="1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theoretically</a:t>
            </a:r>
            <a:r>
              <a:rPr lang="da-DK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 </a:t>
            </a:r>
            <a:r>
              <a:rPr lang="da-DK" altLang="da-DK" sz="2000" dirty="0" err="1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loss</a:t>
            </a:r>
            <a:r>
              <a:rPr lang="da-DK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 of 				</a:t>
            </a:r>
            <a:r>
              <a:rPr lang="da-DK" altLang="da-DK" sz="2000" dirty="0" err="1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license</a:t>
            </a:r>
            <a:endParaRPr lang="da-DK" altLang="da-DK" sz="2000" dirty="0">
              <a:solidFill>
                <a:srgbClr val="000000"/>
              </a:solidFill>
              <a:latin typeface="Arial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da-DK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Ukraine 		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</a:rPr>
              <a:t>50 CME points a year is required to keep the 			license. </a:t>
            </a:r>
            <a:endParaRPr lang="da-DK" altLang="da-DK" sz="2000" dirty="0">
              <a:solidFill>
                <a:srgbClr val="000000"/>
              </a:solidFill>
              <a:latin typeface="Arial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GB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4400550" y="142875"/>
            <a:ext cx="3767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2AECA"/>
              </a:buClr>
              <a:buChar char="•"/>
              <a:defRPr sz="2400"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404040"/>
              </a:buClr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404040"/>
              </a:buClr>
              <a:buChar char="-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404040"/>
              </a:buClr>
              <a:buChar char="&gt;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da-DK" altLang="da-DK" sz="2000" b="1"/>
              <a:t>CME/CPD status 2024</a:t>
            </a: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Arial"/>
              </a:rPr>
              <a:t>Hans Perrild, Department of Endocrinology I</a:t>
            </a:r>
            <a:endParaRPr lang="da-DK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8910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mtClean="0"/>
              <a:t>CME/CPD</a:t>
            </a:r>
          </a:p>
        </p:txBody>
      </p:sp>
      <p:sp>
        <p:nvSpPr>
          <p:cNvPr id="33795" name="Pladsholder til indhold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highlight>
                <a:srgbClr val="FFFFFF"/>
              </a:highlight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The quality of patient care is dependent not only on the quality of training but also CME and CPD upon completion of postgraduate training. </a:t>
            </a:r>
            <a:endParaRPr lang="da-DK" sz="2000" dirty="0">
              <a:highlight>
                <a:srgbClr val="FFFFFF"/>
              </a:highlight>
              <a:ea typeface="Calibri" panose="020F0502020204030204" pitchFamily="34" charset="0"/>
            </a:endParaRPr>
          </a:p>
          <a:p>
            <a:pPr>
              <a:defRPr/>
            </a:pPr>
            <a:endParaRPr lang="en-US" altLang="da-DK" sz="2000" dirty="0">
              <a:solidFill>
                <a:srgbClr val="666666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da-DK" sz="2000" dirty="0">
              <a:solidFill>
                <a:srgbClr val="666666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da-DK" sz="2000" dirty="0">
                <a:solidFill>
                  <a:srgbClr val="666666"/>
                </a:solidFill>
                <a:cs typeface="Times New Roman" panose="02020603050405020304" pitchFamily="18" charset="0"/>
              </a:rPr>
              <a:t>The longest time in a doctor's career is the time following specialization. </a:t>
            </a:r>
          </a:p>
          <a:p>
            <a:pPr>
              <a:defRPr/>
            </a:pPr>
            <a:endParaRPr lang="en-US" altLang="da-DK" sz="2000" dirty="0">
              <a:solidFill>
                <a:srgbClr val="666666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endParaRPr lang="da-DK" alt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Arial"/>
              </a:rPr>
              <a:t>Hans Perrild, Department of Endocrinology I</a:t>
            </a:r>
            <a:endParaRPr lang="da-DK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371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mtClean="0"/>
              <a:t>CME/CPD</a:t>
            </a:r>
          </a:p>
        </p:txBody>
      </p:sp>
      <p:sp>
        <p:nvSpPr>
          <p:cNvPr id="25603" name="Pladsholder til indhold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da-DK" sz="1800">
              <a:solidFill>
                <a:srgbClr val="666666"/>
              </a:solidFill>
              <a:latin typeface="Open Sans" pitchFamily="34" charset="0"/>
              <a:cs typeface="Times New Roman" panose="02020603050405020304" pitchFamily="18" charset="0"/>
            </a:endParaRPr>
          </a:p>
          <a:p>
            <a:endParaRPr lang="en-US" altLang="da-DK" sz="1800">
              <a:solidFill>
                <a:srgbClr val="666666"/>
              </a:solidFill>
              <a:latin typeface="Open Sans" pitchFamily="34" charset="0"/>
              <a:cs typeface="Times New Roman" panose="02020603050405020304" pitchFamily="18" charset="0"/>
            </a:endParaRPr>
          </a:p>
          <a:p>
            <a:pPr>
              <a:spcAft>
                <a:spcPts val="1875"/>
              </a:spcAft>
            </a:pPr>
            <a:r>
              <a:rPr lang="en-US" altLang="da-DK" sz="1800" b="1">
                <a:solidFill>
                  <a:srgbClr val="666666"/>
                </a:solidFill>
                <a:latin typeface="Open Sans" pitchFamily="34" charset="0"/>
                <a:cs typeface="Times New Roman" panose="02020603050405020304" pitchFamily="18" charset="0"/>
              </a:rPr>
              <a:t>The key message in UEMS  is that CME-CPD is a moral and ethical obligation to doctors.</a:t>
            </a:r>
            <a:endParaRPr lang="da-DK" altLang="da-DK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875"/>
              </a:spcAft>
            </a:pPr>
            <a:r>
              <a:rPr lang="en-US" altLang="da-DK" sz="1800">
                <a:solidFill>
                  <a:srgbClr val="666666"/>
                </a:solidFill>
                <a:latin typeface="Open Sans" pitchFamily="34" charset="0"/>
                <a:cs typeface="Times New Roman" panose="02020603050405020304" pitchFamily="18" charset="0"/>
              </a:rPr>
              <a:t/>
            </a:r>
            <a:br>
              <a:rPr lang="en-US" altLang="da-DK" sz="1800">
                <a:solidFill>
                  <a:srgbClr val="666666"/>
                </a:solidFill>
                <a:latin typeface="Open Sans" pitchFamily="34" charset="0"/>
                <a:cs typeface="Times New Roman" panose="02020603050405020304" pitchFamily="18" charset="0"/>
              </a:rPr>
            </a:br>
            <a:r>
              <a:rPr lang="en-US" altLang="da-DK" sz="1800">
                <a:solidFill>
                  <a:srgbClr val="666666"/>
                </a:solidFill>
                <a:latin typeface="Open Sans" pitchFamily="34" charset="0"/>
                <a:cs typeface="Times New Roman" panose="02020603050405020304" pitchFamily="18" charset="0"/>
              </a:rPr>
              <a:t>The medical directives of the EU have mainly been concerned with basic medical education and postgraduate training. </a:t>
            </a:r>
          </a:p>
          <a:p>
            <a:pPr>
              <a:spcAft>
                <a:spcPts val="1875"/>
              </a:spcAft>
            </a:pPr>
            <a:r>
              <a:rPr lang="en-US" altLang="da-DK" sz="1800">
                <a:solidFill>
                  <a:srgbClr val="666666"/>
                </a:solidFill>
                <a:latin typeface="Open Sans" pitchFamily="34" charset="0"/>
                <a:cs typeface="Times New Roman" panose="02020603050405020304" pitchFamily="18" charset="0"/>
              </a:rPr>
              <a:t>The EU has not demanded any mandatory system of CME-CPD in Europe.</a:t>
            </a:r>
            <a:endParaRPr lang="da-DK" altLang="da-DK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Arial"/>
              </a:rPr>
              <a:t>Hans Perrild, Department of Endocrinology I</a:t>
            </a:r>
            <a:endParaRPr lang="da-DK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423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mtClean="0"/>
              <a:t>CME Survey result (1) </a:t>
            </a:r>
            <a:br>
              <a:rPr lang="da-DK" altLang="da-DK" smtClean="0"/>
            </a:br>
            <a:endParaRPr lang="da-DK" altLang="da-DK" smtClean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2843214" y="2014538"/>
          <a:ext cx="6499225" cy="4046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3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0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5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                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Voluntary</a:t>
                      </a:r>
                      <a:r>
                        <a:rPr lang="da-DK" sz="1100" kern="100">
                          <a:effectLst/>
                        </a:rPr>
                        <a:t>                  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Mandatory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2003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13/17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4/17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</a:rPr>
                        <a:t>…</a:t>
                      </a:r>
                      <a:endParaRPr lang="da-DK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 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 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2014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13/31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18/31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…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 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 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2017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13/31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18/31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2018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13/31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18/31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2019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13/31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18/31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2020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 dirty="0">
                          <a:effectLst/>
                        </a:rPr>
                        <a:t>14/33</a:t>
                      </a:r>
                      <a:endParaRPr lang="da-DK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19/33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2021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14/33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19/33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2022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14/33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19/33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</a:rPr>
                        <a:t>2023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15/34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19/34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272"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</a:rPr>
                        <a:t>2024</a:t>
                      </a:r>
                      <a:endParaRPr lang="da-DK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>
                          <a:effectLst/>
                        </a:rPr>
                        <a:t>15/35</a:t>
                      </a:r>
                      <a:endParaRPr lang="da-DK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r>
                        <a:rPr lang="da-DK" sz="1100" kern="100" dirty="0">
                          <a:effectLst/>
                        </a:rPr>
                        <a:t>20/35</a:t>
                      </a:r>
                      <a:endParaRPr lang="da-DK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Arial"/>
              </a:rPr>
              <a:t>Hans Perrild, Department of Endocrinology I</a:t>
            </a:r>
            <a:endParaRPr lang="da-DK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6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mtClean="0"/>
              <a:t>CME Survey result (2)</a:t>
            </a:r>
            <a:br>
              <a:rPr lang="da-DK" altLang="da-DK" smtClean="0"/>
            </a:br>
            <a:endParaRPr lang="da-DK" altLang="da-DK" smtClean="0"/>
          </a:p>
        </p:txBody>
      </p:sp>
      <p:sp>
        <p:nvSpPr>
          <p:cNvPr id="27651" name="Pladsholder til indhold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a-DK" altLang="da-DK" smtClean="0"/>
          </a:p>
          <a:p>
            <a:endParaRPr lang="da-DK" altLang="da-DK" smtClean="0"/>
          </a:p>
          <a:p>
            <a:r>
              <a:rPr lang="da-DK" altLang="da-DK" sz="2000"/>
              <a:t>In a majority of the countries doctors </a:t>
            </a:r>
            <a:r>
              <a:rPr lang="da-DK" altLang="da-DK" sz="2000" b="1"/>
              <a:t>collect CME points</a:t>
            </a:r>
          </a:p>
          <a:p>
            <a:endParaRPr lang="da-DK" altLang="da-DK" sz="2000"/>
          </a:p>
          <a:p>
            <a:r>
              <a:rPr lang="en-US" altLang="da-DK" sz="2000">
                <a:cs typeface="Calibri" panose="020F0502020204030204" pitchFamily="34" charset="0"/>
              </a:rPr>
              <a:t>Seventeen of the 20  countries with mandatory CME/CPD use points as a means of collecting information on progress. </a:t>
            </a:r>
          </a:p>
          <a:p>
            <a:endParaRPr lang="en-US" altLang="da-DK" sz="2000">
              <a:cs typeface="Calibri" panose="020F0502020204030204" pitchFamily="34" charset="0"/>
            </a:endParaRPr>
          </a:p>
          <a:p>
            <a:r>
              <a:rPr lang="en-US" altLang="da-DK" sz="2000">
                <a:cs typeface="Calibri" panose="020F0502020204030204" pitchFamily="34" charset="0"/>
              </a:rPr>
              <a:t>In one country no points are collected but one accredited CPD event is demanded</a:t>
            </a:r>
            <a:endParaRPr lang="da-DK" altLang="da-DK" sz="200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Arial"/>
              </a:rPr>
              <a:t>Hans Perrild, Department of Endocrinology I</a:t>
            </a:r>
            <a:endParaRPr lang="da-DK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699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mtClean="0"/>
              <a:t>CME Survey result (3)</a:t>
            </a:r>
            <a:br>
              <a:rPr lang="da-DK" altLang="da-DK" smtClean="0"/>
            </a:br>
            <a:endParaRPr lang="da-DK" altLang="da-DK" smtClean="0"/>
          </a:p>
        </p:txBody>
      </p:sp>
      <p:sp>
        <p:nvSpPr>
          <p:cNvPr id="28675" name="Pladsholder til indhold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da-DK" sz="1800">
              <a:cs typeface="Calibri" panose="020F0502020204030204" pitchFamily="34" charset="0"/>
            </a:endParaRPr>
          </a:p>
          <a:p>
            <a:r>
              <a:rPr lang="en-US" altLang="da-DK" sz="2000">
                <a:cs typeface="Calibri" panose="020F0502020204030204" pitchFamily="34" charset="0"/>
              </a:rPr>
              <a:t>Most countries request the collection of </a:t>
            </a:r>
            <a:r>
              <a:rPr lang="en-US" altLang="da-DK" sz="2000" b="1">
                <a:cs typeface="Calibri" panose="020F0502020204030204" pitchFamily="34" charset="0"/>
              </a:rPr>
              <a:t>50 CME points/year </a:t>
            </a:r>
            <a:r>
              <a:rPr lang="en-US" altLang="da-DK" sz="2000">
                <a:cs typeface="Calibri" panose="020F0502020204030204" pitchFamily="34" charset="0"/>
              </a:rPr>
              <a:t>and acknowledge EACCME credit points. </a:t>
            </a:r>
          </a:p>
          <a:p>
            <a:endParaRPr lang="en-US" altLang="da-DK" sz="2000">
              <a:cs typeface="Calibri" panose="020F0502020204030204" pitchFamily="34" charset="0"/>
            </a:endParaRPr>
          </a:p>
          <a:p>
            <a:endParaRPr lang="en-US" altLang="da-DK" sz="2000">
              <a:cs typeface="Calibri" panose="020F0502020204030204" pitchFamily="34" charset="0"/>
            </a:endParaRPr>
          </a:p>
          <a:p>
            <a:r>
              <a:rPr lang="en-US" altLang="da-DK" sz="2000">
                <a:cs typeface="Calibri" panose="020F0502020204030204" pitchFamily="34" charset="0"/>
              </a:rPr>
              <a:t>In many countries, </a:t>
            </a:r>
            <a:r>
              <a:rPr lang="en-US" altLang="da-DK" sz="2000" b="1">
                <a:cs typeface="Calibri" panose="020F0502020204030204" pitchFamily="34" charset="0"/>
              </a:rPr>
              <a:t>the CME points/events are collected by the doctors </a:t>
            </a:r>
            <a:r>
              <a:rPr lang="en-US" altLang="da-DK" sz="2000">
                <a:cs typeface="Calibri" panose="020F0502020204030204" pitchFamily="34" charset="0"/>
              </a:rPr>
              <a:t>either on paper certificates, electronically or, in some, logged onto a personal portfolio</a:t>
            </a:r>
            <a:endParaRPr lang="da-DK" altLang="da-DK" sz="200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Arial"/>
              </a:rPr>
              <a:t>Hans Perrild, Department of Endocrinology I</a:t>
            </a:r>
            <a:endParaRPr lang="da-DK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630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mtClean="0"/>
              <a:t>CME Survey result (4)</a:t>
            </a:r>
            <a:br>
              <a:rPr lang="da-DK" altLang="da-DK" smtClean="0"/>
            </a:br>
            <a:endParaRPr lang="da-DK" altLang="da-DK" smtClean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GB" sz="1800" kern="1200" dirty="0">
              <a:ea typeface="Calibri" panose="020F0502020204030204" pitchFamily="34" charset="0"/>
            </a:endParaRPr>
          </a:p>
          <a:p>
            <a:pPr>
              <a:defRPr/>
            </a:pPr>
            <a:endParaRPr lang="en-GB" sz="1800" kern="1200" dirty="0">
              <a:ea typeface="Calibri" panose="020F0502020204030204" pitchFamily="34" charset="0"/>
            </a:endParaRPr>
          </a:p>
          <a:p>
            <a:pPr>
              <a:defRPr/>
            </a:pPr>
            <a:endParaRPr lang="en-GB" sz="1800" kern="1200" dirty="0">
              <a:ea typeface="Calibri" panose="020F0502020204030204" pitchFamily="34" charset="0"/>
            </a:endParaRPr>
          </a:p>
          <a:p>
            <a:pPr>
              <a:defRPr/>
            </a:pPr>
            <a:r>
              <a:rPr lang="en-GB" sz="2000" kern="1200" dirty="0">
                <a:ea typeface="Calibri" panose="020F0502020204030204" pitchFamily="34" charset="0"/>
              </a:rPr>
              <a:t>CME/CPD in many countries is</a:t>
            </a:r>
            <a:r>
              <a:rPr lang="en-GB" sz="2000" b="1" kern="1200" dirty="0">
                <a:ea typeface="Calibri" panose="020F0502020204030204" pitchFamily="34" charset="0"/>
              </a:rPr>
              <a:t> organised </a:t>
            </a:r>
            <a:r>
              <a:rPr lang="en-GB" sz="2000" kern="1200" dirty="0">
                <a:ea typeface="Calibri" panose="020F0502020204030204" pitchFamily="34" charset="0"/>
              </a:rPr>
              <a:t>by the professional organization. </a:t>
            </a:r>
          </a:p>
          <a:p>
            <a:pPr>
              <a:defRPr/>
            </a:pPr>
            <a:endParaRPr lang="en-GB" sz="2000" kern="1200" dirty="0">
              <a:ea typeface="Calibri" panose="020F0502020204030204" pitchFamily="34" charset="0"/>
            </a:endParaRPr>
          </a:p>
          <a:p>
            <a:pPr>
              <a:defRPr/>
            </a:pPr>
            <a:r>
              <a:rPr lang="en-GB" sz="2000" kern="1200" dirty="0">
                <a:ea typeface="Calibri" panose="020F0502020204030204" pitchFamily="34" charset="0"/>
              </a:rPr>
              <a:t>Thus far, only 2  UEMS countries have introduced the idea of examination for  </a:t>
            </a:r>
            <a:r>
              <a:rPr lang="en-GB" sz="2000" b="1" kern="1200" dirty="0">
                <a:ea typeface="Calibri" panose="020F0502020204030204" pitchFamily="34" charset="0"/>
              </a:rPr>
              <a:t>CME/CPD.</a:t>
            </a:r>
            <a:endParaRPr lang="en-GB" sz="2000" kern="1200" dirty="0">
              <a:ea typeface="Calibri" panose="020F0502020204030204" pitchFamily="34" charset="0"/>
            </a:endParaRPr>
          </a:p>
          <a:p>
            <a:pPr>
              <a:defRPr/>
            </a:pPr>
            <a:endParaRPr lang="en-GB" sz="2000" kern="1200" dirty="0">
              <a:ea typeface="Calibri" panose="020F0502020204030204" pitchFamily="34" charset="0"/>
            </a:endParaRPr>
          </a:p>
          <a:p>
            <a:pPr>
              <a:defRPr/>
            </a:pPr>
            <a:r>
              <a:rPr lang="en-GB" sz="2000" b="1" kern="1200" dirty="0">
                <a:ea typeface="Calibri" panose="020F0502020204030204" pitchFamily="34" charset="0"/>
              </a:rPr>
              <a:t>Financing</a:t>
            </a:r>
            <a:r>
              <a:rPr lang="en-GB" sz="2000" kern="1200" dirty="0">
                <a:ea typeface="Calibri" panose="020F0502020204030204" pitchFamily="34" charset="0"/>
              </a:rPr>
              <a:t>  is an ongoing challenge.</a:t>
            </a:r>
            <a:endParaRPr lang="da-DK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defRPr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Arial"/>
              </a:rPr>
              <a:t>Hans Perrild, Department of Endocrinology I</a:t>
            </a:r>
            <a:endParaRPr lang="da-DK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48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mtClean="0"/>
              <a:t>CME Survey  result (5)</a:t>
            </a:r>
            <a:br>
              <a:rPr lang="da-DK" altLang="da-DK" smtClean="0"/>
            </a:br>
            <a:endParaRPr lang="da-DK" altLang="da-DK" smtClean="0"/>
          </a:p>
        </p:txBody>
      </p:sp>
      <p:sp>
        <p:nvSpPr>
          <p:cNvPr id="30723" name="Pladsholder til indhold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GB" altLang="da-DK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da-DK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da-DK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GB" altLang="da-DK" sz="2000" b="1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da-DK" sz="2000" b="1">
                <a:solidFill>
                  <a:schemeClr val="tx1"/>
                </a:solidFill>
                <a:cs typeface="Times New Roman" panose="02020603050405020304" pitchFamily="18" charset="0"/>
              </a:rPr>
              <a:t>Lack of documented CME/CPD consequences?.</a:t>
            </a:r>
            <a:endParaRPr lang="da-DK" altLang="da-DK" sz="20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da-DK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da-DK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da-DK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da-DK" b="1" u="sng" smtClean="0">
                <a:solidFill>
                  <a:schemeClr val="tx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da-DK" altLang="da-DK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a-DK" altLang="da-DK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Arial"/>
              </a:rPr>
              <a:t>Hans Perrild, Department of Endocrinology I</a:t>
            </a:r>
            <a:endParaRPr lang="da-DK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1747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2" y="96838"/>
            <a:ext cx="9005888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2085975"/>
            <a:ext cx="7772400" cy="42751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a-DK" altLang="da-DK" smtClean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endParaRPr lang="da-DK" altLang="da-DK" smtClean="0">
              <a:cs typeface="Times New Roman" panose="02020603050405020304" pitchFamily="18" charset="0"/>
            </a:endParaRP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2189163" y="1044576"/>
            <a:ext cx="8259762" cy="64484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2AECA"/>
              </a:buClr>
              <a:buChar char="•"/>
              <a:defRPr sz="2400"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404040"/>
              </a:buClr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404040"/>
              </a:buClr>
              <a:buChar char="-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404040"/>
              </a:buClr>
              <a:buChar char="&gt;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GB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b="1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Lack of documented CME/CPD. Consequences?</a:t>
            </a: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.</a:t>
            </a:r>
            <a:endParaRPr lang="da-DK" altLang="da-DK" sz="2000" dirty="0">
              <a:solidFill>
                <a:srgbClr val="000000"/>
              </a:solidFill>
              <a:latin typeface="Arial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Germany:  	            Salary reduction for some </a:t>
            </a:r>
          </a:p>
          <a:p>
            <a:pPr fontAlgn="base">
              <a:spcBef>
                <a:spcPts val="12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Hungary		6 months supervised extension to get credits or  			license revoked</a:t>
            </a:r>
          </a:p>
          <a:p>
            <a:pPr fontAlgn="base">
              <a:spcBef>
                <a:spcPts val="12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Turkey                    	Recert. every 10 years points/exam/activity, 			may lose  license</a:t>
            </a:r>
          </a:p>
          <a:p>
            <a:pPr fontAlgn="base">
              <a:spcBef>
                <a:spcPts val="12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Ireland			Several reminder emails before stop of practice</a:t>
            </a:r>
          </a:p>
          <a:p>
            <a:pPr fontAlgn="base">
              <a:spcBef>
                <a:spcPts val="12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Switzerland            	Sanctions or fine may apply, no loss of licence</a:t>
            </a:r>
          </a:p>
          <a:p>
            <a:pPr fontAlgn="base">
              <a:spcBef>
                <a:spcPts val="12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2000" dirty="0">
                <a:solidFill>
                  <a:srgbClr val="000000"/>
                </a:solidFill>
                <a:latin typeface="Arial"/>
                <a:cs typeface="Times New Roman" panose="02020603050405020304" pitchFamily="18" charset="0"/>
              </a:rPr>
              <a:t>UK:			CPD for revalidation by GMC, if not,  may lose 			license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endParaRPr lang="en-GB" altLang="da-DK" sz="2000" dirty="0">
              <a:solidFill>
                <a:srgbClr val="000000"/>
              </a:solidFill>
              <a:latin typeface="Arial"/>
              <a:cs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None/>
              <a:defRPr/>
            </a:pPr>
            <a:r>
              <a:rPr lang="en-GB" altLang="da-DK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da-DK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GB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da-DK" altLang="da-DK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4400550" y="142875"/>
            <a:ext cx="3767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2AECA"/>
              </a:buClr>
              <a:buChar char="•"/>
              <a:defRPr sz="2400">
                <a:solidFill>
                  <a:srgbClr val="40404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404040"/>
              </a:buClr>
              <a:buChar char="•"/>
              <a:defRPr sz="2000">
                <a:solidFill>
                  <a:srgbClr val="40404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404040"/>
              </a:buClr>
              <a:buChar char="-"/>
              <a:defRPr>
                <a:solidFill>
                  <a:srgbClr val="40404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404040"/>
              </a:buClr>
              <a:buChar char="&gt;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04040"/>
              </a:buClr>
              <a:buChar char="»"/>
              <a:defRPr sz="1600">
                <a:solidFill>
                  <a:srgbClr val="404040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da-DK" altLang="da-DK" sz="2000" b="1"/>
              <a:t>CME/CPD status 2024</a:t>
            </a: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Arial"/>
              </a:rPr>
              <a:t>Hans Perrild, Department of Endocrinology I</a:t>
            </a:r>
            <a:endParaRPr lang="da-DK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78898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design">
  <a:themeElements>
    <a:clrScheme name="Standard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2AECB"/>
      </a:accent1>
      <a:accent2>
        <a:srgbClr val="003366"/>
      </a:accent2>
      <a:accent3>
        <a:srgbClr val="FFFFFF"/>
      </a:accent3>
      <a:accent4>
        <a:srgbClr val="000000"/>
      </a:accent4>
      <a:accent5>
        <a:srgbClr val="ABD3E2"/>
      </a:accent5>
      <a:accent6>
        <a:srgbClr val="002D5C"/>
      </a:accent6>
      <a:hlink>
        <a:srgbClr val="0066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2AECB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ABD3E2"/>
        </a:accent5>
        <a:accent6>
          <a:srgbClr val="002D5C"/>
        </a:accent6>
        <a:hlink>
          <a:srgbClr val="00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Breedbeeld</PresentationFormat>
  <Paragraphs>138</Paragraphs>
  <Slides>11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Open Sans</vt:lpstr>
      <vt:lpstr>Times New Roman</vt:lpstr>
      <vt:lpstr>Kantoorthema</vt:lpstr>
      <vt:lpstr>Standarddesign</vt:lpstr>
      <vt:lpstr>CME update </vt:lpstr>
      <vt:lpstr>CME/CPD</vt:lpstr>
      <vt:lpstr>CME/CPD</vt:lpstr>
      <vt:lpstr>CME Survey result (1)  </vt:lpstr>
      <vt:lpstr>CME Survey result (2) </vt:lpstr>
      <vt:lpstr>CME Survey result (3) </vt:lpstr>
      <vt:lpstr>CME Survey result (4) </vt:lpstr>
      <vt:lpstr>CME Survey  result (5) </vt:lpstr>
      <vt:lpstr>PowerPoint-presentatie</vt:lpstr>
      <vt:lpstr>PowerPoint-presentatie</vt:lpstr>
      <vt:lpstr>PowerPoint-presentatie</vt:lpstr>
    </vt:vector>
  </TitlesOfParts>
  <Company>OLVG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CME update </dc:title>
  <dc:creator>Brouwer, Teri</dc:creator>
  <cp:lastModifiedBy>Brouwer, Teri</cp:lastModifiedBy>
  <cp:revision>1</cp:revision>
  <dcterms:created xsi:type="dcterms:W3CDTF">2024-05-20T06:15:46Z</dcterms:created>
  <dcterms:modified xsi:type="dcterms:W3CDTF">2024-05-20T06:16:01Z</dcterms:modified>
</cp:coreProperties>
</file>